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8" r:id="rId3"/>
    <p:sldId id="259" r:id="rId4"/>
  </p:sldIdLst>
  <p:sldSz cx="7556500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703" autoAdjust="0"/>
  </p:normalViewPr>
  <p:slideViewPr>
    <p:cSldViewPr>
      <p:cViewPr>
        <p:scale>
          <a:sx n="100" d="100"/>
          <a:sy n="100" d="100"/>
        </p:scale>
        <p:origin x="-2538" y="996"/>
      </p:cViewPr>
      <p:guideLst>
        <p:guide orient="horz" pos="3360"/>
        <p:guide pos="36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8"/>
            <a:ext cx="6800850" cy="1781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827" y="2393949"/>
            <a:ext cx="3338513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827" y="3390899"/>
            <a:ext cx="3338513" cy="616108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575" y="2393949"/>
            <a:ext cx="3340100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575" y="3390899"/>
            <a:ext cx="3340100" cy="616108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7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8"/>
            <a:ext cx="6800850" cy="17811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37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7" y="425451"/>
            <a:ext cx="2486025" cy="1812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340" y="425450"/>
            <a:ext cx="4224337" cy="91265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827" y="2238376"/>
            <a:ext cx="2486025" cy="73136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23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138" y="7485065"/>
            <a:ext cx="4533900" cy="884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138" y="955677"/>
            <a:ext cx="4533900" cy="6415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138" y="8369302"/>
            <a:ext cx="4533900" cy="1254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9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8"/>
            <a:ext cx="6800850" cy="17811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825" y="2495551"/>
            <a:ext cx="6800850" cy="70564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2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8464" y="428625"/>
            <a:ext cx="1700212" cy="9123363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48238" cy="9123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3322641"/>
            <a:ext cx="6423025" cy="2290762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5" y="6059489"/>
            <a:ext cx="5289550" cy="27320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8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8"/>
            <a:ext cx="6800850" cy="17811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" y="2495551"/>
            <a:ext cx="6800850" cy="70564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6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2" y="6872291"/>
            <a:ext cx="6423025" cy="21224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902" y="4532315"/>
            <a:ext cx="6423025" cy="233997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2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8"/>
            <a:ext cx="6800850" cy="17811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825" y="2495551"/>
            <a:ext cx="3324225" cy="705643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4451" y="2495551"/>
            <a:ext cx="3324225" cy="705643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827" y="9910763"/>
            <a:ext cx="1763713" cy="569912"/>
          </a:xfrm>
          <a:prstGeom prst="rect">
            <a:avLst/>
          </a:prstGeom>
        </p:spPr>
        <p:txBody>
          <a:bodyPr/>
          <a:lstStyle/>
          <a:p>
            <a:fld id="{334E1D05-ACBA-3346-A9CB-F6468140FF70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1277" y="9910763"/>
            <a:ext cx="2393950" cy="5699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14963" y="9910763"/>
            <a:ext cx="1763712" cy="569912"/>
          </a:xfrm>
          <a:prstGeom prst="rect">
            <a:avLst/>
          </a:prstGeom>
        </p:spPr>
        <p:txBody>
          <a:bodyPr/>
          <a:lstStyle/>
          <a:p>
            <a:fld id="{16D826DD-AF96-5745-9779-92B63FFA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object 11"/>
          <p:cNvSpPr txBox="1"/>
          <p:nvPr/>
        </p:nvSpPr>
        <p:spPr>
          <a:xfrm>
            <a:off x="347299" y="9759050"/>
            <a:ext cx="3659551" cy="55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13110C"/>
                </a:solidFill>
                <a:latin typeface="DIN-Medium"/>
                <a:cs typeface="DIN-Medium"/>
              </a:rPr>
              <a:t>Meggitt</a:t>
            </a:r>
            <a:r>
              <a:rPr sz="1200" spc="-50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10" dirty="0">
                <a:solidFill>
                  <a:srgbClr val="13110C"/>
                </a:solidFill>
                <a:latin typeface="DIN-Medium"/>
                <a:cs typeface="DIN-Medium"/>
              </a:rPr>
              <a:t>A/S</a:t>
            </a:r>
            <a:endParaRPr sz="1200" dirty="0">
              <a:latin typeface="DIN-Medium"/>
              <a:cs typeface="DIN-Medium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700" dirty="0">
                <a:solidFill>
                  <a:srgbClr val="13110C"/>
                </a:solidFill>
                <a:latin typeface="DIN-Medium"/>
                <a:cs typeface="DIN-Medium"/>
              </a:rPr>
              <a:t>Our </a:t>
            </a:r>
            <a:r>
              <a:rPr sz="700" spc="-5" dirty="0">
                <a:solidFill>
                  <a:srgbClr val="13110C"/>
                </a:solidFill>
                <a:latin typeface="DIN-Medium"/>
                <a:cs typeface="DIN-Medium"/>
              </a:rPr>
              <a:t>product competencies </a:t>
            </a:r>
            <a:r>
              <a:rPr sz="700" dirty="0">
                <a:solidFill>
                  <a:srgbClr val="13110C"/>
                </a:solidFill>
                <a:latin typeface="DIN-Medium"/>
                <a:cs typeface="DIN-Medium"/>
              </a:rPr>
              <a:t>and</a:t>
            </a:r>
            <a:r>
              <a:rPr sz="700" spc="-10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700" spc="-5" dirty="0">
                <a:solidFill>
                  <a:srgbClr val="13110C"/>
                </a:solidFill>
                <a:latin typeface="DIN-Medium"/>
                <a:cs typeface="DIN-Medium"/>
              </a:rPr>
              <a:t>services:</a:t>
            </a:r>
            <a:endParaRPr sz="700" dirty="0">
              <a:latin typeface="DIN-Medium"/>
              <a:cs typeface="DIN-Medium"/>
            </a:endParaRPr>
          </a:p>
          <a:p>
            <a:pPr marL="12700">
              <a:lnSpc>
                <a:spcPct val="100000"/>
              </a:lnSpc>
            </a:pPr>
            <a:r>
              <a:rPr sz="700" b="0" spc="-5" dirty="0">
                <a:solidFill>
                  <a:srgbClr val="13110C"/>
                </a:solidFill>
                <a:latin typeface="DIN-Light"/>
                <a:cs typeface="DIN-Light"/>
              </a:rPr>
              <a:t>Piezoelectric ceramics </a:t>
            </a:r>
            <a:r>
              <a:rPr sz="700" b="0" dirty="0">
                <a:solidFill>
                  <a:srgbClr val="13110C"/>
                </a:solidFill>
                <a:latin typeface="DIN-Light"/>
                <a:cs typeface="DIN-Light"/>
              </a:rPr>
              <a:t>| </a:t>
            </a:r>
            <a:r>
              <a:rPr sz="700" b="0" spc="-5" dirty="0">
                <a:solidFill>
                  <a:srgbClr val="13110C"/>
                </a:solidFill>
                <a:latin typeface="DIN-Light"/>
                <a:cs typeface="DIN-Light"/>
              </a:rPr>
              <a:t>Multilayer </a:t>
            </a:r>
            <a:r>
              <a:rPr sz="700" b="0" dirty="0">
                <a:solidFill>
                  <a:srgbClr val="13110C"/>
                </a:solidFill>
                <a:latin typeface="DIN-Light"/>
                <a:cs typeface="DIN-Light"/>
              </a:rPr>
              <a:t>| Thick-film | </a:t>
            </a:r>
            <a:r>
              <a:rPr sz="700" b="0" dirty="0" smtClean="0">
                <a:solidFill>
                  <a:srgbClr val="13110C"/>
                </a:solidFill>
                <a:latin typeface="DIN-Light"/>
                <a:cs typeface="DIN-Light"/>
              </a:rPr>
              <a:t>InSensor</a:t>
            </a:r>
            <a:r>
              <a:rPr lang="en-US" sz="700" baseline="34722" dirty="0" smtClean="0">
                <a:solidFill>
                  <a:srgbClr val="020303"/>
                </a:solidFill>
                <a:latin typeface="DIN-Light"/>
                <a:cs typeface="DIN-Light"/>
              </a:rPr>
              <a:t>®</a:t>
            </a:r>
            <a:r>
              <a:rPr sz="700" b="0" baseline="34722" dirty="0" smtClean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700" b="0" dirty="0">
                <a:solidFill>
                  <a:srgbClr val="13110C"/>
                </a:solidFill>
                <a:latin typeface="DIN-Light"/>
                <a:cs typeface="DIN-Light"/>
              </a:rPr>
              <a:t>|</a:t>
            </a:r>
            <a:r>
              <a:rPr sz="700" b="0" spc="6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700" b="0" spc="-5" dirty="0">
                <a:solidFill>
                  <a:srgbClr val="13110C"/>
                </a:solidFill>
                <a:latin typeface="DIN-Light"/>
                <a:cs typeface="DIN-Light"/>
              </a:rPr>
              <a:t>PiezoPaint</a:t>
            </a:r>
            <a:r>
              <a:rPr sz="700" b="0" spc="-7" baseline="34722" dirty="0">
                <a:solidFill>
                  <a:srgbClr val="13110C"/>
                </a:solidFill>
                <a:latin typeface="DIN-Light"/>
                <a:cs typeface="DIN-Light"/>
              </a:rPr>
              <a:t>™</a:t>
            </a:r>
            <a:endParaRPr sz="700" b="0" baseline="34722" dirty="0">
              <a:latin typeface="DIN-Light"/>
              <a:cs typeface="DIN-Light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60000" y="316054"/>
            <a:ext cx="6119553" cy="655320"/>
            <a:chOff x="360000" y="316054"/>
            <a:chExt cx="6119553" cy="655320"/>
          </a:xfrm>
        </p:grpSpPr>
        <p:grpSp>
          <p:nvGrpSpPr>
            <p:cNvPr id="194" name="Group 193"/>
            <p:cNvGrpSpPr/>
            <p:nvPr/>
          </p:nvGrpSpPr>
          <p:grpSpPr>
            <a:xfrm>
              <a:off x="5742000" y="316054"/>
              <a:ext cx="737553" cy="655320"/>
              <a:chOff x="5742000" y="316054"/>
              <a:chExt cx="737553" cy="655320"/>
            </a:xfrm>
          </p:grpSpPr>
          <p:sp>
            <p:nvSpPr>
              <p:cNvPr id="196" name="object 13"/>
              <p:cNvSpPr txBox="1"/>
              <p:nvPr/>
            </p:nvSpPr>
            <p:spPr>
              <a:xfrm>
                <a:off x="5963298" y="316054"/>
                <a:ext cx="516255" cy="655320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>
                  <a:lnSpc>
                    <a:spcPct val="104200"/>
                  </a:lnSpc>
                  <a:spcBef>
                    <a:spcPts val="60"/>
                  </a:spcBef>
                </a:pPr>
                <a:r>
                  <a:rPr sz="800" spc="15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A</a:t>
                </a:r>
                <a:r>
                  <a:rPr sz="800" spc="5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e</a:t>
                </a:r>
                <a:r>
                  <a:rPr sz="800" spc="15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r</a:t>
                </a:r>
                <a:r>
                  <a:rPr sz="800" spc="5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os</a:t>
                </a:r>
                <a:r>
                  <a:rPr sz="800" spc="10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p</a:t>
                </a:r>
                <a:r>
                  <a:rPr sz="800" spc="5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a</a:t>
                </a:r>
                <a:r>
                  <a:rPr sz="800" spc="0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c</a:t>
                </a:r>
                <a:r>
                  <a:rPr sz="800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e  Defence  </a:t>
                </a:r>
                <a:r>
                  <a:rPr sz="800" spc="0" dirty="0">
                    <a:solidFill>
                      <a:srgbClr val="13110C"/>
                    </a:solidFill>
                    <a:latin typeface="DIN-Regular"/>
                    <a:cs typeface="DIN-Regular"/>
                  </a:rPr>
                  <a:t>Energy  </a:t>
                </a:r>
                <a:r>
                  <a:rPr sz="800" spc="0" dirty="0">
                    <a:solidFill>
                      <a:srgbClr val="E52713"/>
                    </a:solidFill>
                    <a:latin typeface="DIN-Regular"/>
                    <a:cs typeface="DIN-Regular"/>
                  </a:rPr>
                  <a:t>Industrial  Medical</a:t>
                </a:r>
                <a:endParaRPr sz="800">
                  <a:latin typeface="DIN-Regular"/>
                  <a:cs typeface="DIN-Regular"/>
                </a:endParaRPr>
              </a:p>
            </p:txBody>
          </p:sp>
          <p:sp>
            <p:nvSpPr>
              <p:cNvPr id="197" name="object 14"/>
              <p:cNvSpPr/>
              <p:nvPr/>
            </p:nvSpPr>
            <p:spPr>
              <a:xfrm>
                <a:off x="5742000" y="867854"/>
                <a:ext cx="173355" cy="71120"/>
              </a:xfrm>
              <a:custGeom>
                <a:avLst/>
                <a:gdLst/>
                <a:ahLst/>
                <a:cxnLst/>
                <a:rect l="l" t="t" r="r" b="b"/>
                <a:pathLst>
                  <a:path w="173354" h="71119">
                    <a:moveTo>
                      <a:pt x="173050" y="0"/>
                    </a:moveTo>
                    <a:lnTo>
                      <a:pt x="0" y="0"/>
                    </a:lnTo>
                    <a:lnTo>
                      <a:pt x="0" y="70497"/>
                    </a:lnTo>
                    <a:lnTo>
                      <a:pt x="173050" y="70497"/>
                    </a:lnTo>
                    <a:lnTo>
                      <a:pt x="173050" y="0"/>
                    </a:lnTo>
                    <a:close/>
                  </a:path>
                </a:pathLst>
              </a:custGeom>
              <a:solidFill>
                <a:srgbClr val="E5271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8" name="object 15"/>
              <p:cNvSpPr/>
              <p:nvPr/>
            </p:nvSpPr>
            <p:spPr>
              <a:xfrm>
                <a:off x="5742000" y="740854"/>
                <a:ext cx="173355" cy="71120"/>
              </a:xfrm>
              <a:custGeom>
                <a:avLst/>
                <a:gdLst/>
                <a:ahLst/>
                <a:cxnLst/>
                <a:rect l="l" t="t" r="r" b="b"/>
                <a:pathLst>
                  <a:path w="173354" h="71120">
                    <a:moveTo>
                      <a:pt x="173050" y="0"/>
                    </a:moveTo>
                    <a:lnTo>
                      <a:pt x="0" y="0"/>
                    </a:lnTo>
                    <a:lnTo>
                      <a:pt x="0" y="70497"/>
                    </a:lnTo>
                    <a:lnTo>
                      <a:pt x="173050" y="70497"/>
                    </a:lnTo>
                    <a:lnTo>
                      <a:pt x="173050" y="0"/>
                    </a:lnTo>
                    <a:close/>
                  </a:path>
                </a:pathLst>
              </a:custGeom>
              <a:solidFill>
                <a:srgbClr val="E5271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95" name="object 19"/>
            <p:cNvSpPr/>
            <p:nvPr/>
          </p:nvSpPr>
          <p:spPr>
            <a:xfrm>
              <a:off x="360000" y="360003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80">
                  <a:moveTo>
                    <a:pt x="575995" y="0"/>
                  </a:moveTo>
                  <a:lnTo>
                    <a:pt x="0" y="0"/>
                  </a:lnTo>
                  <a:lnTo>
                    <a:pt x="0" y="575995"/>
                  </a:lnTo>
                  <a:lnTo>
                    <a:pt x="575995" y="0"/>
                  </a:lnTo>
                  <a:close/>
                </a:path>
              </a:pathLst>
            </a:custGeom>
            <a:solidFill>
              <a:srgbClr val="E527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1" name="Picture 190" descr="MEGGITT Logo &amp; Strap crop.ai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450" y="9690100"/>
            <a:ext cx="1447800" cy="5780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47301" y="316056"/>
            <a:ext cx="6859951" cy="9988018"/>
            <a:chOff x="347299" y="316054"/>
            <a:chExt cx="6859951" cy="9988018"/>
          </a:xfrm>
        </p:grpSpPr>
        <p:sp>
          <p:nvSpPr>
            <p:cNvPr id="8" name="object 2"/>
            <p:cNvSpPr/>
            <p:nvPr/>
          </p:nvSpPr>
          <p:spPr>
            <a:xfrm>
              <a:off x="5715000" y="1944001"/>
              <a:ext cx="1492250" cy="7380605"/>
            </a:xfrm>
            <a:custGeom>
              <a:avLst/>
              <a:gdLst/>
              <a:ahLst/>
              <a:cxnLst/>
              <a:rect l="l" t="t" r="r" b="b"/>
              <a:pathLst>
                <a:path w="1548129" h="7380605">
                  <a:moveTo>
                    <a:pt x="0" y="7379995"/>
                  </a:moveTo>
                  <a:lnTo>
                    <a:pt x="1548002" y="7379995"/>
                  </a:lnTo>
                  <a:lnTo>
                    <a:pt x="1548002" y="0"/>
                  </a:lnTo>
                  <a:lnTo>
                    <a:pt x="0" y="0"/>
                  </a:lnTo>
                  <a:lnTo>
                    <a:pt x="0" y="7379995"/>
                  </a:lnTo>
                  <a:close/>
                </a:path>
              </a:pathLst>
            </a:custGeom>
            <a:solidFill>
              <a:srgbClr val="DCD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1"/>
            <p:cNvSpPr txBox="1"/>
            <p:nvPr/>
          </p:nvSpPr>
          <p:spPr>
            <a:xfrm>
              <a:off x="347299" y="9759051"/>
              <a:ext cx="2841625" cy="54502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13110C"/>
                  </a:solidFill>
                  <a:latin typeface="DIN-Medium"/>
                  <a:cs typeface="DIN-Medium"/>
                </a:rPr>
                <a:t>Meggitt</a:t>
              </a:r>
              <a:r>
                <a:rPr sz="1200" spc="-50" dirty="0">
                  <a:solidFill>
                    <a:srgbClr val="13110C"/>
                  </a:solidFill>
                  <a:latin typeface="DIN-Medium"/>
                  <a:cs typeface="DIN-Medium"/>
                </a:rPr>
                <a:t> </a:t>
              </a:r>
              <a:r>
                <a:rPr sz="1200" spc="10" dirty="0">
                  <a:solidFill>
                    <a:srgbClr val="13110C"/>
                  </a:solidFill>
                  <a:latin typeface="DIN-Medium"/>
                  <a:cs typeface="DIN-Medium"/>
                </a:rPr>
                <a:t>A/S</a:t>
              </a:r>
              <a:endParaRPr sz="1200" dirty="0">
                <a:latin typeface="DIN-Medium"/>
                <a:cs typeface="DIN-Medium"/>
              </a:endParaRPr>
            </a:p>
            <a:p>
              <a:pPr marL="12700">
                <a:lnSpc>
                  <a:spcPct val="100000"/>
                </a:lnSpc>
                <a:spcBef>
                  <a:spcPts val="1030"/>
                </a:spcBef>
              </a:pPr>
              <a:r>
                <a:rPr sz="700" dirty="0">
                  <a:solidFill>
                    <a:srgbClr val="13110C"/>
                  </a:solidFill>
                  <a:latin typeface="DIN-Medium"/>
                  <a:cs typeface="DIN-Medium"/>
                </a:rPr>
                <a:t>Our </a:t>
              </a:r>
              <a:r>
                <a:rPr sz="700" spc="-5" dirty="0">
                  <a:solidFill>
                    <a:srgbClr val="13110C"/>
                  </a:solidFill>
                  <a:latin typeface="DIN-Medium"/>
                  <a:cs typeface="DIN-Medium"/>
                </a:rPr>
                <a:t>product competencies </a:t>
              </a:r>
              <a:r>
                <a:rPr sz="700" dirty="0">
                  <a:solidFill>
                    <a:srgbClr val="13110C"/>
                  </a:solidFill>
                  <a:latin typeface="DIN-Medium"/>
                  <a:cs typeface="DIN-Medium"/>
                </a:rPr>
                <a:t>and</a:t>
              </a:r>
              <a:r>
                <a:rPr sz="700" spc="-10" dirty="0">
                  <a:solidFill>
                    <a:srgbClr val="13110C"/>
                  </a:solidFill>
                  <a:latin typeface="DIN-Medium"/>
                  <a:cs typeface="DIN-Medium"/>
                </a:rPr>
                <a:t> </a:t>
              </a:r>
              <a:r>
                <a:rPr sz="700" spc="-5" dirty="0">
                  <a:solidFill>
                    <a:srgbClr val="13110C"/>
                  </a:solidFill>
                  <a:latin typeface="DIN-Medium"/>
                  <a:cs typeface="DIN-Medium"/>
                </a:rPr>
                <a:t>services:</a:t>
              </a:r>
              <a:endParaRPr sz="700" dirty="0">
                <a:latin typeface="DIN-Medium"/>
                <a:cs typeface="DIN-Medium"/>
              </a:endParaRPr>
            </a:p>
            <a:p>
              <a:pPr marL="12700">
                <a:lnSpc>
                  <a:spcPct val="100000"/>
                </a:lnSpc>
              </a:pPr>
              <a:r>
                <a:rPr sz="700" spc="-5" dirty="0">
                  <a:solidFill>
                    <a:srgbClr val="13110C"/>
                  </a:solidFill>
                  <a:latin typeface="DIN-Light"/>
                  <a:cs typeface="DIN-Light"/>
                </a:rPr>
                <a:t>Piezoelectric ceramics </a:t>
              </a:r>
              <a:r>
                <a:rPr sz="700" dirty="0">
                  <a:solidFill>
                    <a:srgbClr val="13110C"/>
                  </a:solidFill>
                  <a:latin typeface="DIN-Light"/>
                  <a:cs typeface="DIN-Light"/>
                </a:rPr>
                <a:t>| </a:t>
              </a:r>
              <a:r>
                <a:rPr sz="700" spc="-5" dirty="0">
                  <a:solidFill>
                    <a:srgbClr val="13110C"/>
                  </a:solidFill>
                  <a:latin typeface="DIN-Light"/>
                  <a:cs typeface="DIN-Light"/>
                </a:rPr>
                <a:t>Multilayer </a:t>
              </a:r>
              <a:r>
                <a:rPr sz="700" dirty="0">
                  <a:solidFill>
                    <a:srgbClr val="13110C"/>
                  </a:solidFill>
                  <a:latin typeface="DIN-Light"/>
                  <a:cs typeface="DIN-Light"/>
                </a:rPr>
                <a:t>| Thick-film | InSensor</a:t>
              </a:r>
              <a:r>
                <a:rPr sz="600" baseline="34722" dirty="0">
                  <a:solidFill>
                    <a:srgbClr val="13110C"/>
                  </a:solidFill>
                  <a:latin typeface="DIN-Light"/>
                  <a:cs typeface="DIN-Light"/>
                </a:rPr>
                <a:t>™ </a:t>
              </a:r>
              <a:r>
                <a:rPr sz="700" dirty="0">
                  <a:solidFill>
                    <a:srgbClr val="13110C"/>
                  </a:solidFill>
                  <a:latin typeface="DIN-Light"/>
                  <a:cs typeface="DIN-Light"/>
                </a:rPr>
                <a:t>|</a:t>
              </a:r>
              <a:r>
                <a:rPr sz="700" spc="60" dirty="0">
                  <a:solidFill>
                    <a:srgbClr val="13110C"/>
                  </a:solidFill>
                  <a:latin typeface="DIN-Light"/>
                  <a:cs typeface="DIN-Light"/>
                </a:rPr>
                <a:t> </a:t>
              </a:r>
              <a:r>
                <a:rPr sz="700" spc="-5" dirty="0">
                  <a:solidFill>
                    <a:srgbClr val="13110C"/>
                  </a:solidFill>
                  <a:latin typeface="DIN-Light"/>
                  <a:cs typeface="DIN-Light"/>
                </a:rPr>
                <a:t>PiezoPaint</a:t>
              </a:r>
              <a:r>
                <a:rPr sz="600" spc="-7" baseline="34722" dirty="0">
                  <a:solidFill>
                    <a:srgbClr val="13110C"/>
                  </a:solidFill>
                  <a:latin typeface="DIN-Light"/>
                  <a:cs typeface="DIN-Light"/>
                </a:rPr>
                <a:t>™</a:t>
              </a:r>
              <a:endParaRPr sz="600" baseline="34722" dirty="0">
                <a:latin typeface="DIN-Light"/>
                <a:cs typeface="DIN-Ligh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60000" y="316054"/>
              <a:ext cx="6119553" cy="648239"/>
              <a:chOff x="360000" y="316054"/>
              <a:chExt cx="6119553" cy="648239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5742000" y="316054"/>
                <a:ext cx="737553" cy="648239"/>
                <a:chOff x="5742000" y="316054"/>
                <a:chExt cx="737553" cy="648239"/>
              </a:xfrm>
            </p:grpSpPr>
            <p:sp>
              <p:nvSpPr>
                <p:cNvPr id="19" name="object 13"/>
                <p:cNvSpPr txBox="1"/>
                <p:nvPr/>
              </p:nvSpPr>
              <p:spPr>
                <a:xfrm>
                  <a:off x="5963298" y="316054"/>
                  <a:ext cx="516255" cy="648239"/>
                </a:xfrm>
                <a:prstGeom prst="rect">
                  <a:avLst/>
                </a:prstGeom>
              </p:spPr>
              <p:txBody>
                <a:bodyPr vert="horz" wrap="square" lIns="0" tIns="7620" rIns="0" bIns="0" rtlCol="0">
                  <a:spAutoFit/>
                </a:bodyPr>
                <a:lstStyle/>
                <a:p>
                  <a:pPr marL="12700" marR="5080">
                    <a:lnSpc>
                      <a:spcPct val="104200"/>
                    </a:lnSpc>
                    <a:spcBef>
                      <a:spcPts val="60"/>
                    </a:spcBef>
                  </a:pPr>
                  <a:r>
                    <a:rPr sz="800" spc="15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A</a:t>
                  </a:r>
                  <a:r>
                    <a:rPr sz="800" spc="5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e</a:t>
                  </a:r>
                  <a:r>
                    <a:rPr sz="800" spc="15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r</a:t>
                  </a:r>
                  <a:r>
                    <a:rPr sz="800" spc="5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os</a:t>
                  </a:r>
                  <a:r>
                    <a:rPr sz="800" spc="10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p</a:t>
                  </a:r>
                  <a:r>
                    <a:rPr sz="800" spc="5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a</a:t>
                  </a:r>
                  <a:r>
                    <a:rPr sz="800" spc="0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c</a:t>
                  </a:r>
                  <a:r>
                    <a:rPr sz="800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e  Defence  </a:t>
                  </a:r>
                  <a:r>
                    <a:rPr sz="800" spc="0" dirty="0">
                      <a:solidFill>
                        <a:srgbClr val="13110C"/>
                      </a:solidFill>
                      <a:latin typeface="DIN-Regular"/>
                      <a:cs typeface="DIN-Regular"/>
                    </a:rPr>
                    <a:t>Energy  </a:t>
                  </a:r>
                  <a:r>
                    <a:rPr sz="800" spc="0" dirty="0">
                      <a:solidFill>
                        <a:srgbClr val="E52713"/>
                      </a:solidFill>
                      <a:latin typeface="DIN-Regular"/>
                      <a:cs typeface="DIN-Regular"/>
                    </a:rPr>
                    <a:t>Industrial  Medical</a:t>
                  </a:r>
                  <a:endParaRPr sz="800">
                    <a:latin typeface="DIN-Regular"/>
                    <a:cs typeface="DIN-Regular"/>
                  </a:endParaRPr>
                </a:p>
              </p:txBody>
            </p:sp>
            <p:sp>
              <p:nvSpPr>
                <p:cNvPr id="20" name="object 14"/>
                <p:cNvSpPr/>
                <p:nvPr/>
              </p:nvSpPr>
              <p:spPr>
                <a:xfrm>
                  <a:off x="5742000" y="867854"/>
                  <a:ext cx="173355" cy="71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354" h="71119">
                      <a:moveTo>
                        <a:pt x="173050" y="0"/>
                      </a:moveTo>
                      <a:lnTo>
                        <a:pt x="0" y="0"/>
                      </a:lnTo>
                      <a:lnTo>
                        <a:pt x="0" y="70497"/>
                      </a:lnTo>
                      <a:lnTo>
                        <a:pt x="173050" y="70497"/>
                      </a:lnTo>
                      <a:lnTo>
                        <a:pt x="173050" y="0"/>
                      </a:lnTo>
                      <a:close/>
                    </a:path>
                  </a:pathLst>
                </a:custGeom>
                <a:solidFill>
                  <a:srgbClr val="E52713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" name="object 15"/>
                <p:cNvSpPr/>
                <p:nvPr/>
              </p:nvSpPr>
              <p:spPr>
                <a:xfrm>
                  <a:off x="5742000" y="740854"/>
                  <a:ext cx="173355" cy="71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354" h="71120">
                      <a:moveTo>
                        <a:pt x="173050" y="0"/>
                      </a:moveTo>
                      <a:lnTo>
                        <a:pt x="0" y="0"/>
                      </a:lnTo>
                      <a:lnTo>
                        <a:pt x="0" y="70497"/>
                      </a:lnTo>
                      <a:lnTo>
                        <a:pt x="173050" y="70497"/>
                      </a:lnTo>
                      <a:lnTo>
                        <a:pt x="173050" y="0"/>
                      </a:lnTo>
                      <a:close/>
                    </a:path>
                  </a:pathLst>
                </a:custGeom>
                <a:solidFill>
                  <a:srgbClr val="E52713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8" name="object 19"/>
              <p:cNvSpPr/>
              <p:nvPr/>
            </p:nvSpPr>
            <p:spPr>
              <a:xfrm>
                <a:off x="360000" y="360003"/>
                <a:ext cx="576580" cy="576580"/>
              </a:xfrm>
              <a:custGeom>
                <a:avLst/>
                <a:gdLst/>
                <a:ahLst/>
                <a:cxnLst/>
                <a:rect l="l" t="t" r="r" b="b"/>
                <a:pathLst>
                  <a:path w="576580" h="576580">
                    <a:moveTo>
                      <a:pt x="575995" y="0"/>
                    </a:moveTo>
                    <a:lnTo>
                      <a:pt x="0" y="0"/>
                    </a:lnTo>
                    <a:lnTo>
                      <a:pt x="0" y="575995"/>
                    </a:lnTo>
                    <a:lnTo>
                      <a:pt x="575995" y="0"/>
                    </a:lnTo>
                    <a:close/>
                  </a:path>
                </a:pathLst>
              </a:custGeom>
              <a:solidFill>
                <a:srgbClr val="E5271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20"/>
            <p:cNvSpPr/>
            <p:nvPr/>
          </p:nvSpPr>
          <p:spPr>
            <a:xfrm>
              <a:off x="363175" y="1944003"/>
              <a:ext cx="5033645" cy="0"/>
            </a:xfrm>
            <a:custGeom>
              <a:avLst/>
              <a:gdLst/>
              <a:ahLst/>
              <a:cxnLst/>
              <a:rect l="l" t="t" r="r" b="b"/>
              <a:pathLst>
                <a:path w="5033645">
                  <a:moveTo>
                    <a:pt x="0" y="0"/>
                  </a:moveTo>
                  <a:lnTo>
                    <a:pt x="5033645" y="0"/>
                  </a:lnTo>
                </a:path>
              </a:pathLst>
            </a:custGeom>
            <a:ln w="6350">
              <a:solidFill>
                <a:srgbClr val="1311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1"/>
            <p:cNvSpPr/>
            <p:nvPr/>
          </p:nvSpPr>
          <p:spPr>
            <a:xfrm>
              <a:off x="363175" y="4644002"/>
              <a:ext cx="5033645" cy="0"/>
            </a:xfrm>
            <a:custGeom>
              <a:avLst/>
              <a:gdLst/>
              <a:ahLst/>
              <a:cxnLst/>
              <a:rect l="l" t="t" r="r" b="b"/>
              <a:pathLst>
                <a:path w="5033645">
                  <a:moveTo>
                    <a:pt x="0" y="0"/>
                  </a:moveTo>
                  <a:lnTo>
                    <a:pt x="5033645" y="0"/>
                  </a:lnTo>
                </a:path>
              </a:pathLst>
            </a:custGeom>
            <a:ln w="6350">
              <a:solidFill>
                <a:srgbClr val="1311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2"/>
            <p:cNvSpPr/>
            <p:nvPr/>
          </p:nvSpPr>
          <p:spPr>
            <a:xfrm>
              <a:off x="363175" y="9324003"/>
              <a:ext cx="5033645" cy="0"/>
            </a:xfrm>
            <a:custGeom>
              <a:avLst/>
              <a:gdLst/>
              <a:ahLst/>
              <a:cxnLst/>
              <a:rect l="l" t="t" r="r" b="b"/>
              <a:pathLst>
                <a:path w="5033645">
                  <a:moveTo>
                    <a:pt x="0" y="0"/>
                  </a:moveTo>
                  <a:lnTo>
                    <a:pt x="5033645" y="0"/>
                  </a:lnTo>
                </a:path>
              </a:pathLst>
            </a:custGeom>
            <a:ln w="6350">
              <a:solidFill>
                <a:srgbClr val="1311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Picture 13" descr="MEGGITT Logo &amp; Strap crop.ai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9450" y="9690100"/>
              <a:ext cx="1447800" cy="5780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641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/>
          <p:cNvSpPr/>
          <p:nvPr/>
        </p:nvSpPr>
        <p:spPr>
          <a:xfrm>
            <a:off x="5715000" y="1944001"/>
            <a:ext cx="1492250" cy="7380605"/>
          </a:xfrm>
          <a:custGeom>
            <a:avLst/>
            <a:gdLst/>
            <a:ahLst/>
            <a:cxnLst/>
            <a:rect l="l" t="t" r="r" b="b"/>
            <a:pathLst>
              <a:path w="1548129" h="7380605">
                <a:moveTo>
                  <a:pt x="0" y="7379995"/>
                </a:moveTo>
                <a:lnTo>
                  <a:pt x="1548002" y="7379995"/>
                </a:lnTo>
                <a:lnTo>
                  <a:pt x="1548002" y="0"/>
                </a:lnTo>
                <a:lnTo>
                  <a:pt x="0" y="0"/>
                </a:lnTo>
                <a:lnTo>
                  <a:pt x="0" y="7379995"/>
                </a:lnTo>
                <a:close/>
              </a:path>
            </a:pathLst>
          </a:custGeom>
          <a:solidFill>
            <a:srgbClr val="DCDF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4"/>
          <p:cNvSpPr txBox="1"/>
          <p:nvPr/>
        </p:nvSpPr>
        <p:spPr>
          <a:xfrm>
            <a:off x="5715495" y="2027753"/>
            <a:ext cx="1783855" cy="13388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00"/>
              </a:spcBef>
            </a:pPr>
            <a:r>
              <a:rPr sz="1300" spc="-35" dirty="0">
                <a:solidFill>
                  <a:srgbClr val="E52713"/>
                </a:solidFill>
                <a:latin typeface="DIN-Medium"/>
                <a:cs typeface="DIN-Medium"/>
              </a:rPr>
              <a:t>Key</a:t>
            </a:r>
            <a:r>
              <a:rPr sz="1300" spc="-170" dirty="0">
                <a:solidFill>
                  <a:srgbClr val="E52713"/>
                </a:solidFill>
                <a:latin typeface="DIN-Medium"/>
                <a:cs typeface="DIN-Medium"/>
              </a:rPr>
              <a:t> </a:t>
            </a:r>
            <a:r>
              <a:rPr sz="1300" spc="-35" dirty="0">
                <a:solidFill>
                  <a:srgbClr val="E52713"/>
                </a:solidFill>
                <a:latin typeface="DIN-Medium"/>
                <a:cs typeface="DIN-Medium"/>
              </a:rPr>
              <a:t>benefits</a:t>
            </a:r>
            <a:endParaRPr sz="1300" dirty="0">
              <a:latin typeface="DIN-Medium"/>
              <a:cs typeface="DIN-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61925" marR="364490" indent="-72390">
              <a:lnSpc>
                <a:spcPct val="104200"/>
              </a:lnSpc>
              <a:buChar char="•"/>
              <a:tabLst>
                <a:tab pos="162560" algn="l"/>
              </a:tabLst>
            </a:pP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Lowest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batch to batch  variation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in the</a:t>
            </a:r>
            <a:r>
              <a:rPr sz="800" spc="-14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industry</a:t>
            </a:r>
            <a:endParaRPr sz="800" dirty="0">
              <a:latin typeface="DIN-Light"/>
              <a:cs typeface="DIN-Light"/>
            </a:endParaRPr>
          </a:p>
          <a:p>
            <a:pPr marL="161925" marR="340995" indent="-72390">
              <a:lnSpc>
                <a:spcPct val="104200"/>
              </a:lnSpc>
              <a:spcBef>
                <a:spcPts val="560"/>
              </a:spcBef>
              <a:buChar char="•"/>
              <a:tabLst>
                <a:tab pos="162560" algn="l"/>
              </a:tabLst>
            </a:pP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Stable material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with 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consistent</a:t>
            </a:r>
            <a:r>
              <a:rPr sz="800" spc="-11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performance</a:t>
            </a:r>
            <a:endParaRPr sz="800" dirty="0">
              <a:latin typeface="DIN-Light"/>
              <a:cs typeface="DIN-Light"/>
            </a:endParaRPr>
          </a:p>
          <a:p>
            <a:pPr marL="161925" marR="334645" indent="-72390">
              <a:lnSpc>
                <a:spcPct val="104200"/>
              </a:lnSpc>
              <a:spcBef>
                <a:spcPts val="560"/>
              </a:spcBef>
              <a:buChar char="•"/>
              <a:tabLst>
                <a:tab pos="162560" algn="l"/>
              </a:tabLst>
            </a:pP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Customised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or</a:t>
            </a:r>
            <a:r>
              <a:rPr sz="800" spc="-13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standard  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designs</a:t>
            </a:r>
            <a:endParaRPr sz="800" dirty="0">
              <a:latin typeface="DIN-Light"/>
              <a:cs typeface="DIN-Light"/>
            </a:endParaRPr>
          </a:p>
        </p:txBody>
      </p:sp>
      <p:sp>
        <p:nvSpPr>
          <p:cNvPr id="2" name="object 12"/>
          <p:cNvSpPr txBox="1"/>
          <p:nvPr/>
        </p:nvSpPr>
        <p:spPr>
          <a:xfrm>
            <a:off x="419301" y="1179650"/>
            <a:ext cx="5568749" cy="6091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spc="-10" dirty="0">
                <a:solidFill>
                  <a:srgbClr val="E52713"/>
                </a:solidFill>
                <a:latin typeface="DIN-Medium"/>
                <a:cs typeface="DIN-Medium"/>
              </a:rPr>
              <a:t>Ferroperm</a:t>
            </a:r>
            <a:r>
              <a:rPr sz="1200" spc="-15" baseline="31250" dirty="0">
                <a:solidFill>
                  <a:srgbClr val="E52713"/>
                </a:solidFill>
                <a:latin typeface="DIN-Medium"/>
                <a:cs typeface="DIN-Medium"/>
              </a:rPr>
              <a:t>™ </a:t>
            </a:r>
            <a:r>
              <a:rPr sz="1400" spc="-5" dirty="0">
                <a:solidFill>
                  <a:srgbClr val="E52713"/>
                </a:solidFill>
                <a:latin typeface="DIN-Medium"/>
                <a:cs typeface="DIN-Medium"/>
              </a:rPr>
              <a:t>Piezoelectric</a:t>
            </a:r>
            <a:r>
              <a:rPr sz="1400" spc="15" dirty="0">
                <a:solidFill>
                  <a:srgbClr val="E52713"/>
                </a:solidFill>
                <a:latin typeface="DIN-Medium"/>
                <a:cs typeface="DIN-Medium"/>
              </a:rPr>
              <a:t> </a:t>
            </a:r>
            <a:r>
              <a:rPr lang="en-GB" sz="1400" dirty="0" smtClean="0">
                <a:solidFill>
                  <a:srgbClr val="E52713"/>
                </a:solidFill>
                <a:latin typeface="DIN-Medium"/>
                <a:cs typeface="DIN-Medium"/>
              </a:rPr>
              <a:t>         </a:t>
            </a:r>
            <a:endParaRPr sz="1400" dirty="0">
              <a:latin typeface="DIN-Medium"/>
              <a:cs typeface="DIN-Medium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2200" b="1" spc="-10" dirty="0">
                <a:solidFill>
                  <a:srgbClr val="525B52"/>
                </a:solidFill>
                <a:latin typeface="DIN-Bold"/>
                <a:cs typeface="DIN-Bold"/>
              </a:rPr>
              <a:t>Pz21 </a:t>
            </a:r>
            <a:r>
              <a:rPr sz="2200" b="1" spc="-5" dirty="0">
                <a:solidFill>
                  <a:srgbClr val="525B52"/>
                </a:solidFill>
                <a:latin typeface="DIN-Bold"/>
                <a:cs typeface="DIN-Bold"/>
              </a:rPr>
              <a:t>Very </a:t>
            </a:r>
            <a:r>
              <a:rPr sz="2200" b="1" spc="0" dirty="0">
                <a:solidFill>
                  <a:srgbClr val="525B52"/>
                </a:solidFill>
                <a:latin typeface="DIN-Bold"/>
                <a:cs typeface="DIN-Bold"/>
              </a:rPr>
              <a:t>soft </a:t>
            </a:r>
            <a:r>
              <a:rPr sz="2200" b="1" spc="-10" dirty="0">
                <a:solidFill>
                  <a:srgbClr val="525B52"/>
                </a:solidFill>
                <a:latin typeface="DIN-Bold"/>
                <a:cs typeface="DIN-Bold"/>
              </a:rPr>
              <a:t>relaxor </a:t>
            </a:r>
            <a:r>
              <a:rPr sz="2200" b="1" spc="10" dirty="0">
                <a:solidFill>
                  <a:srgbClr val="525B52"/>
                </a:solidFill>
                <a:latin typeface="DIN-Bold"/>
                <a:cs typeface="DIN-Bold"/>
              </a:rPr>
              <a:t>type</a:t>
            </a:r>
            <a:r>
              <a:rPr sz="2200" b="1" spc="-30" dirty="0">
                <a:solidFill>
                  <a:srgbClr val="525B52"/>
                </a:solidFill>
                <a:latin typeface="DIN-Bold"/>
                <a:cs typeface="DIN-Bold"/>
              </a:rPr>
              <a:t> </a:t>
            </a:r>
            <a:r>
              <a:rPr sz="2200" b="1" dirty="0">
                <a:solidFill>
                  <a:srgbClr val="525B52"/>
                </a:solidFill>
                <a:latin typeface="DIN-Bold"/>
                <a:cs typeface="DIN-Bold"/>
              </a:rPr>
              <a:t>PNN-PZT</a:t>
            </a:r>
            <a:endParaRPr sz="2200" dirty="0">
              <a:latin typeface="DIN-Bold"/>
              <a:cs typeface="DIN-Bold"/>
            </a:endParaRPr>
          </a:p>
        </p:txBody>
      </p:sp>
      <p:sp>
        <p:nvSpPr>
          <p:cNvPr id="7" name="object 25"/>
          <p:cNvSpPr txBox="1"/>
          <p:nvPr/>
        </p:nvSpPr>
        <p:spPr>
          <a:xfrm>
            <a:off x="419301" y="4687109"/>
            <a:ext cx="4858385" cy="323486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200" dirty="0">
                <a:solidFill>
                  <a:srgbClr val="13110C"/>
                </a:solidFill>
                <a:latin typeface="DIN-Medium"/>
                <a:cs typeface="DIN-Medium"/>
              </a:rPr>
              <a:t>A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20" dirty="0">
                <a:solidFill>
                  <a:srgbClr val="13110C"/>
                </a:solidFill>
                <a:latin typeface="DIN-Medium"/>
                <a:cs typeface="DIN-Medium"/>
              </a:rPr>
              <a:t>very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20" dirty="0">
                <a:solidFill>
                  <a:srgbClr val="13110C"/>
                </a:solidFill>
                <a:latin typeface="DIN-Medium"/>
                <a:cs typeface="DIN-Medium"/>
              </a:rPr>
              <a:t>soft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5" dirty="0">
                <a:solidFill>
                  <a:srgbClr val="13110C"/>
                </a:solidFill>
                <a:latin typeface="DIN-Medium"/>
                <a:cs typeface="DIN-Medium"/>
              </a:rPr>
              <a:t>relaxor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0" dirty="0">
                <a:solidFill>
                  <a:srgbClr val="13110C"/>
                </a:solidFill>
                <a:latin typeface="DIN-Medium"/>
                <a:cs typeface="DIN-Medium"/>
              </a:rPr>
              <a:t>based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0" dirty="0">
                <a:solidFill>
                  <a:srgbClr val="13110C"/>
                </a:solidFill>
                <a:latin typeface="DIN-Medium"/>
                <a:cs typeface="DIN-Medium"/>
              </a:rPr>
              <a:t>PNN-PZT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0" dirty="0">
                <a:solidFill>
                  <a:srgbClr val="13110C"/>
                </a:solidFill>
                <a:latin typeface="DIN-Medium"/>
                <a:cs typeface="DIN-Medium"/>
              </a:rPr>
              <a:t>solid</a:t>
            </a:r>
            <a:r>
              <a:rPr sz="1200" spc="-8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40" dirty="0">
                <a:solidFill>
                  <a:srgbClr val="13110C"/>
                </a:solidFill>
                <a:latin typeface="DIN-Medium"/>
                <a:cs typeface="DIN-Medium"/>
              </a:rPr>
              <a:t>solution</a:t>
            </a:r>
            <a:endParaRPr sz="1200" dirty="0">
              <a:latin typeface="DIN-Medium"/>
              <a:cs typeface="DIN-Medium"/>
            </a:endParaRPr>
          </a:p>
          <a:p>
            <a:pPr marL="12700" marR="69215">
              <a:lnSpc>
                <a:spcPct val="100000"/>
              </a:lnSpc>
              <a:spcBef>
                <a:spcPts val="525"/>
              </a:spcBef>
            </a:pP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Pz21 is </a:t>
            </a:r>
            <a:r>
              <a:rPr sz="1000" dirty="0">
                <a:solidFill>
                  <a:srgbClr val="13110C"/>
                </a:solidFill>
                <a:latin typeface="DIN-Regular"/>
                <a:cs typeface="DIN-Regular"/>
              </a:rPr>
              <a:t>a </a:t>
            </a:r>
            <a:r>
              <a:rPr sz="1000" spc="-10" dirty="0">
                <a:solidFill>
                  <a:srgbClr val="13110C"/>
                </a:solidFill>
                <a:latin typeface="DIN-Regular"/>
                <a:cs typeface="DIN-Regular"/>
              </a:rPr>
              <a:t>very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soft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piezoceramic material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with </a:t>
            </a:r>
            <a:r>
              <a:rPr sz="1000" spc="-10" dirty="0">
                <a:solidFill>
                  <a:srgbClr val="13110C"/>
                </a:solidFill>
                <a:latin typeface="DIN-Regular"/>
                <a:cs typeface="DIN-Regular"/>
              </a:rPr>
              <a:t>very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high coupling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factors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and charge 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coefficients.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material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is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optimised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for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applications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where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high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sensitivity,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low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porosity  and</a:t>
            </a:r>
            <a:r>
              <a:rPr sz="10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small</a:t>
            </a:r>
            <a:r>
              <a:rPr sz="10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grain</a:t>
            </a:r>
            <a:r>
              <a:rPr sz="10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size</a:t>
            </a:r>
            <a:r>
              <a:rPr sz="10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are</a:t>
            </a:r>
            <a:r>
              <a:rPr sz="10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required.</a:t>
            </a:r>
            <a:endParaRPr sz="10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200" spc="-40" dirty="0">
                <a:solidFill>
                  <a:srgbClr val="13110C"/>
                </a:solidFill>
                <a:latin typeface="DIN-Medium"/>
                <a:cs typeface="DIN-Medium"/>
              </a:rPr>
              <a:t>Repeatable</a:t>
            </a:r>
            <a:r>
              <a:rPr sz="1200" spc="-80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5" dirty="0">
                <a:solidFill>
                  <a:srgbClr val="13110C"/>
                </a:solidFill>
                <a:latin typeface="DIN-Medium"/>
                <a:cs typeface="DIN-Medium"/>
              </a:rPr>
              <a:t>performance</a:t>
            </a:r>
            <a:endParaRPr sz="1200" dirty="0">
              <a:latin typeface="DIN-Medium"/>
              <a:cs typeface="DIN-Medium"/>
            </a:endParaRPr>
          </a:p>
          <a:p>
            <a:pPr marL="12700" marR="187325">
              <a:lnSpc>
                <a:spcPct val="100000"/>
              </a:lnSpc>
              <a:spcBef>
                <a:spcPts val="525"/>
              </a:spcBef>
            </a:pP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The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main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focus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through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our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entire production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process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to provide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materials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and 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components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with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highest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possible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reproducibility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of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properties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and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parameters</a:t>
            </a:r>
            <a:r>
              <a:rPr sz="1000" spc="-5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and</a:t>
            </a:r>
            <a:r>
              <a:rPr lang="en-GB"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to</a:t>
            </a:r>
            <a:r>
              <a:rPr sz="1000" spc="-55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obtain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lowest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aging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rates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in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industry.</a:t>
            </a:r>
            <a:endParaRPr sz="1000" dirty="0">
              <a:latin typeface="DIN-Regular"/>
              <a:cs typeface="DIN-Regular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Our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materials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have </a:t>
            </a:r>
            <a:r>
              <a:rPr sz="1000" dirty="0">
                <a:solidFill>
                  <a:srgbClr val="13110C"/>
                </a:solidFill>
                <a:latin typeface="DIN-Regular"/>
                <a:cs typeface="DIN-Regular"/>
              </a:rPr>
              <a:t>a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variation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of ±5%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for all parameters. This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reduces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 </a:t>
            </a:r>
            <a:r>
              <a:rPr sz="1000" spc="-25" dirty="0" smtClean="0">
                <a:solidFill>
                  <a:srgbClr val="13110C"/>
                </a:solidFill>
                <a:latin typeface="DIN-Regular"/>
                <a:cs typeface="DIN-Regular"/>
              </a:rPr>
              <a:t>requirements</a:t>
            </a:r>
            <a:r>
              <a:rPr lang="en-GB" sz="1000" spc="-25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for</a:t>
            </a:r>
            <a:r>
              <a:rPr sz="1000" spc="-60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impedance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30" dirty="0">
                <a:solidFill>
                  <a:srgbClr val="13110C"/>
                </a:solidFill>
                <a:latin typeface="DIN-Regular"/>
                <a:cs typeface="DIN-Regular"/>
              </a:rPr>
              <a:t>matching,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frequency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tuning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and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30" dirty="0">
                <a:solidFill>
                  <a:srgbClr val="13110C"/>
                </a:solidFill>
                <a:latin typeface="DIN-Regular"/>
                <a:cs typeface="DIN-Regular"/>
              </a:rPr>
              <a:t>dimensioning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of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housing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meaning</a:t>
            </a:r>
            <a:r>
              <a:rPr sz="1000" spc="-6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fewer</a:t>
            </a:r>
            <a:r>
              <a:rPr lang="en-GB"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rejects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and lower</a:t>
            </a:r>
            <a:r>
              <a:rPr sz="1000" spc="-18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costs.</a:t>
            </a:r>
            <a:endParaRPr sz="10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200" spc="-35" dirty="0">
                <a:solidFill>
                  <a:srgbClr val="13110C"/>
                </a:solidFill>
                <a:latin typeface="DIN-Medium"/>
                <a:cs typeface="DIN-Medium"/>
              </a:rPr>
              <a:t>Customised</a:t>
            </a:r>
            <a:r>
              <a:rPr sz="1200" spc="-175" dirty="0">
                <a:solidFill>
                  <a:srgbClr val="13110C"/>
                </a:solidFill>
                <a:latin typeface="DIN-Medium"/>
                <a:cs typeface="DIN-Medium"/>
              </a:rPr>
              <a:t> </a:t>
            </a:r>
            <a:r>
              <a:rPr sz="1200" spc="-35" dirty="0">
                <a:solidFill>
                  <a:srgbClr val="13110C"/>
                </a:solidFill>
                <a:latin typeface="DIN-Medium"/>
                <a:cs typeface="DIN-Medium"/>
              </a:rPr>
              <a:t>solutions</a:t>
            </a:r>
            <a:endParaRPr sz="1200" dirty="0">
              <a:latin typeface="DIN-Medium"/>
              <a:cs typeface="DIN-Medium"/>
            </a:endParaRPr>
          </a:p>
          <a:p>
            <a:pPr marL="12700" marR="281305">
              <a:lnSpc>
                <a:spcPct val="100000"/>
              </a:lnSpc>
              <a:spcBef>
                <a:spcPts val="525"/>
              </a:spcBef>
            </a:pP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We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have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more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than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5" dirty="0">
                <a:solidFill>
                  <a:srgbClr val="13110C"/>
                </a:solidFill>
                <a:latin typeface="DIN-Regular"/>
                <a:cs typeface="DIN-Regular"/>
              </a:rPr>
              <a:t>60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years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of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experience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in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production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of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advanced</a:t>
            </a:r>
            <a:r>
              <a:rPr sz="1000" spc="-5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 smtClean="0">
                <a:solidFill>
                  <a:srgbClr val="13110C"/>
                </a:solidFill>
                <a:latin typeface="DIN-Regular"/>
                <a:cs typeface="DIN-Regular"/>
              </a:rPr>
              <a:t>piezoelectric</a:t>
            </a:r>
            <a:r>
              <a:rPr lang="en-GB" sz="1000" spc="-25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ceramics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. Our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team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has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extensive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expertise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in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customising designs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to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match </a:t>
            </a:r>
            <a:r>
              <a:rPr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the</a:t>
            </a:r>
            <a:r>
              <a:rPr lang="en-GB" sz="1000" spc="-20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30" dirty="0" smtClean="0">
                <a:solidFill>
                  <a:srgbClr val="13110C"/>
                </a:solidFill>
                <a:latin typeface="DIN-Regular"/>
                <a:cs typeface="DIN-Regular"/>
              </a:rPr>
              <a:t>customer’s</a:t>
            </a:r>
            <a:r>
              <a:rPr sz="1000" spc="-125" dirty="0" smtClean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needs.</a:t>
            </a:r>
            <a:endParaRPr sz="10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Please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contact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us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to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discuss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your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5" dirty="0">
                <a:solidFill>
                  <a:srgbClr val="13110C"/>
                </a:solidFill>
                <a:latin typeface="DIN-Regular"/>
                <a:cs typeface="DIN-Regular"/>
              </a:rPr>
              <a:t>requirements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15" dirty="0">
                <a:solidFill>
                  <a:srgbClr val="13110C"/>
                </a:solidFill>
                <a:latin typeface="DIN-Regular"/>
                <a:cs typeface="DIN-Regular"/>
              </a:rPr>
              <a:t>in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further</a:t>
            </a:r>
            <a:r>
              <a:rPr sz="1000" spc="-6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1000" spc="-20" dirty="0">
                <a:solidFill>
                  <a:srgbClr val="13110C"/>
                </a:solidFill>
                <a:latin typeface="DIN-Regular"/>
                <a:cs typeface="DIN-Regular"/>
              </a:rPr>
              <a:t>detail.</a:t>
            </a:r>
            <a:endParaRPr sz="1000" dirty="0">
              <a:latin typeface="DIN-Regular"/>
              <a:cs typeface="DIN-Regular"/>
            </a:endParaRPr>
          </a:p>
        </p:txBody>
      </p:sp>
      <p:sp>
        <p:nvSpPr>
          <p:cNvPr id="9" name="object 27"/>
          <p:cNvSpPr txBox="1"/>
          <p:nvPr/>
        </p:nvSpPr>
        <p:spPr>
          <a:xfrm>
            <a:off x="2327300" y="4421704"/>
            <a:ext cx="295038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solidFill>
                  <a:srgbClr val="13110C"/>
                </a:solidFill>
                <a:latin typeface="DIN-LightItalic"/>
                <a:cs typeface="DIN-LightItalic"/>
              </a:rPr>
              <a:t>Microstructure of </a:t>
            </a:r>
            <a:r>
              <a:rPr sz="800" i="1" dirty="0">
                <a:solidFill>
                  <a:srgbClr val="13110C"/>
                </a:solidFill>
                <a:latin typeface="DIN-LightItalic"/>
                <a:cs typeface="DIN-LightItalic"/>
              </a:rPr>
              <a:t>Pz21 </a:t>
            </a:r>
            <a:r>
              <a:rPr sz="800" i="1" spc="-5" dirty="0">
                <a:solidFill>
                  <a:srgbClr val="13110C"/>
                </a:solidFill>
                <a:latin typeface="DIN-LightItalic"/>
                <a:cs typeface="DIN-LightItalic"/>
              </a:rPr>
              <a:t>at </a:t>
            </a:r>
            <a:r>
              <a:rPr sz="800" i="1" dirty="0">
                <a:solidFill>
                  <a:srgbClr val="13110C"/>
                </a:solidFill>
                <a:latin typeface="DIN-LightItalic"/>
                <a:cs typeface="DIN-LightItalic"/>
              </a:rPr>
              <a:t>a </a:t>
            </a:r>
            <a:r>
              <a:rPr sz="800" i="1" spc="-5" dirty="0">
                <a:solidFill>
                  <a:srgbClr val="13110C"/>
                </a:solidFill>
                <a:latin typeface="DIN-LightItalic"/>
                <a:cs typeface="DIN-LightItalic"/>
              </a:rPr>
              <a:t>magnification of </a:t>
            </a:r>
            <a:r>
              <a:rPr sz="800" i="1" dirty="0">
                <a:solidFill>
                  <a:srgbClr val="13110C"/>
                </a:solidFill>
                <a:latin typeface="DIN-LightItalic"/>
                <a:cs typeface="DIN-LightItalic"/>
              </a:rPr>
              <a:t>5000</a:t>
            </a:r>
            <a:r>
              <a:rPr sz="800" i="1" spc="10" dirty="0">
                <a:solidFill>
                  <a:srgbClr val="13110C"/>
                </a:solidFill>
                <a:latin typeface="DIN-LightItalic"/>
                <a:cs typeface="DIN-LightItalic"/>
              </a:rPr>
              <a:t> </a:t>
            </a:r>
            <a:r>
              <a:rPr sz="800" i="1" dirty="0">
                <a:solidFill>
                  <a:srgbClr val="13110C"/>
                </a:solidFill>
                <a:latin typeface="DIN-LightItalic"/>
                <a:cs typeface="DIN-LightItalic"/>
              </a:rPr>
              <a:t>times</a:t>
            </a:r>
            <a:endParaRPr sz="800" dirty="0">
              <a:latin typeface="DIN-LightItalic"/>
              <a:cs typeface="DIN-LightItalic"/>
            </a:endParaRPr>
          </a:p>
        </p:txBody>
      </p:sp>
      <p:sp>
        <p:nvSpPr>
          <p:cNvPr id="10" name="object 24"/>
          <p:cNvSpPr txBox="1"/>
          <p:nvPr/>
        </p:nvSpPr>
        <p:spPr>
          <a:xfrm>
            <a:off x="5715495" y="3489320"/>
            <a:ext cx="1783855" cy="9566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300" spc="-35" dirty="0" smtClean="0">
                <a:solidFill>
                  <a:srgbClr val="E52713"/>
                </a:solidFill>
                <a:latin typeface="DIN-Medium"/>
                <a:cs typeface="DIN-Medium"/>
              </a:rPr>
              <a:t>Key</a:t>
            </a:r>
            <a:r>
              <a:rPr sz="1300" spc="-150" dirty="0" smtClean="0">
                <a:solidFill>
                  <a:srgbClr val="E52713"/>
                </a:solidFill>
                <a:latin typeface="DIN-Medium"/>
                <a:cs typeface="DIN-Medium"/>
              </a:rPr>
              <a:t> </a:t>
            </a:r>
            <a:r>
              <a:rPr sz="1300" spc="-40" dirty="0">
                <a:solidFill>
                  <a:srgbClr val="E52713"/>
                </a:solidFill>
                <a:latin typeface="DIN-Medium"/>
                <a:cs typeface="DIN-Medium"/>
              </a:rPr>
              <a:t>features</a:t>
            </a:r>
            <a:endParaRPr sz="1300" dirty="0">
              <a:latin typeface="DIN-Medium"/>
              <a:cs typeface="DIN-Medium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61925" indent="-72390">
              <a:lnSpc>
                <a:spcPct val="100000"/>
              </a:lnSpc>
              <a:spcBef>
                <a:spcPts val="5"/>
              </a:spcBef>
              <a:buChar char="•"/>
              <a:tabLst>
                <a:tab pos="162560" algn="l"/>
              </a:tabLst>
            </a:pP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High</a:t>
            </a:r>
            <a:r>
              <a:rPr sz="800" spc="-9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sensitivity</a:t>
            </a:r>
            <a:endParaRPr sz="800" dirty="0">
              <a:latin typeface="DIN-Light"/>
              <a:cs typeface="DIN-Light"/>
            </a:endParaRPr>
          </a:p>
          <a:p>
            <a:pPr marL="161925" indent="-72390">
              <a:lnSpc>
                <a:spcPct val="100000"/>
              </a:lnSpc>
              <a:spcBef>
                <a:spcPts val="605"/>
              </a:spcBef>
              <a:buChar char="•"/>
              <a:tabLst>
                <a:tab pos="162560" algn="l"/>
              </a:tabLst>
            </a:pPr>
            <a:r>
              <a:rPr sz="800" spc="-5" dirty="0">
                <a:solidFill>
                  <a:srgbClr val="13110C"/>
                </a:solidFill>
                <a:latin typeface="DIN-Light"/>
                <a:cs typeface="DIN-Light"/>
              </a:rPr>
              <a:t>Low</a:t>
            </a:r>
            <a:r>
              <a:rPr sz="800" spc="-12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porosity</a:t>
            </a:r>
            <a:endParaRPr sz="800" dirty="0">
              <a:latin typeface="DIN-Light"/>
              <a:cs typeface="DIN-Light"/>
            </a:endParaRPr>
          </a:p>
          <a:p>
            <a:pPr marL="161925" indent="-72390">
              <a:lnSpc>
                <a:spcPct val="100000"/>
              </a:lnSpc>
              <a:spcBef>
                <a:spcPts val="605"/>
              </a:spcBef>
              <a:buChar char="•"/>
              <a:tabLst>
                <a:tab pos="162560" algn="l"/>
              </a:tabLst>
            </a:pP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Small grain</a:t>
            </a:r>
            <a:r>
              <a:rPr sz="800" spc="-1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size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11" name="object 24"/>
          <p:cNvSpPr txBox="1"/>
          <p:nvPr/>
        </p:nvSpPr>
        <p:spPr>
          <a:xfrm>
            <a:off x="5715495" y="5077884"/>
            <a:ext cx="1783855" cy="1276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300" spc="-40" dirty="0" smtClean="0">
                <a:solidFill>
                  <a:srgbClr val="E52713"/>
                </a:solidFill>
                <a:latin typeface="DIN-Medium"/>
                <a:cs typeface="DIN-Medium"/>
              </a:rPr>
              <a:t>Applications</a:t>
            </a:r>
            <a:endParaRPr sz="1300" dirty="0">
              <a:latin typeface="DIN-Medium"/>
              <a:cs typeface="DIN-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61925" marR="267335" indent="-72390">
              <a:lnSpc>
                <a:spcPct val="104200"/>
              </a:lnSpc>
              <a:buChar char="•"/>
              <a:tabLst>
                <a:tab pos="162560" algn="l"/>
              </a:tabLst>
            </a:pPr>
            <a:r>
              <a:rPr sz="800" spc="-25" dirty="0" smtClean="0">
                <a:solidFill>
                  <a:srgbClr val="13110C"/>
                </a:solidFill>
                <a:latin typeface="DIN-Light"/>
                <a:cs typeface="DIN-Light"/>
              </a:rPr>
              <a:t>1D</a:t>
            </a:r>
            <a:r>
              <a:rPr lang="en-GB" sz="800" spc="-25" dirty="0" smtClean="0">
                <a:solidFill>
                  <a:srgbClr val="13110C"/>
                </a:solidFill>
                <a:latin typeface="DIN-Light"/>
                <a:cs typeface="DIN-Light"/>
              </a:rPr>
              <a:t> and</a:t>
            </a:r>
            <a:r>
              <a:rPr sz="800" spc="-70" dirty="0" smtClean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2D</a:t>
            </a:r>
            <a:r>
              <a:rPr sz="800" spc="-70" dirty="0" smtClean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medical</a:t>
            </a:r>
            <a:r>
              <a:rPr sz="800" spc="-7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5" dirty="0">
                <a:solidFill>
                  <a:srgbClr val="13110C"/>
                </a:solidFill>
                <a:latin typeface="DIN-Light"/>
                <a:cs typeface="DIN-Light"/>
              </a:rPr>
              <a:t>arrays  </a:t>
            </a:r>
            <a:r>
              <a:rPr lang="en-GB" sz="800" spc="-5" dirty="0" smtClean="0">
                <a:solidFill>
                  <a:srgbClr val="13110C"/>
                </a:solidFill>
                <a:latin typeface="DIN-Light"/>
                <a:cs typeface="DIN-Light"/>
              </a:rPr>
              <a:t/>
            </a:r>
            <a:br>
              <a:rPr lang="en-GB" sz="800" spc="-5" dirty="0" smtClean="0">
                <a:solidFill>
                  <a:srgbClr val="13110C"/>
                </a:solidFill>
                <a:latin typeface="DIN-Light"/>
                <a:cs typeface="DIN-Light"/>
              </a:rPr>
            </a:br>
            <a:r>
              <a:rPr sz="800" spc="-10" dirty="0" smtClean="0">
                <a:solidFill>
                  <a:srgbClr val="13110C"/>
                </a:solidFill>
                <a:latin typeface="DIN-Light"/>
                <a:cs typeface="DIN-Light"/>
              </a:rPr>
              <a:t>for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imaging</a:t>
            </a:r>
            <a:r>
              <a:rPr sz="800" spc="-15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systems</a:t>
            </a:r>
            <a:endParaRPr sz="800" dirty="0">
              <a:latin typeface="DIN-Light"/>
              <a:cs typeface="DIN-Light"/>
            </a:endParaRPr>
          </a:p>
          <a:p>
            <a:pPr marL="161925" indent="-72390">
              <a:lnSpc>
                <a:spcPct val="100000"/>
              </a:lnSpc>
              <a:spcBef>
                <a:spcPts val="605"/>
              </a:spcBef>
              <a:buChar char="•"/>
              <a:tabLst>
                <a:tab pos="162560" algn="l"/>
              </a:tabLst>
            </a:pP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Shear</a:t>
            </a:r>
            <a:r>
              <a:rPr sz="800" spc="-7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Inkjet</a:t>
            </a:r>
            <a:r>
              <a:rPr sz="800" spc="-7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print</a:t>
            </a:r>
            <a:r>
              <a:rPr sz="800" spc="-7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heads</a:t>
            </a:r>
            <a:endParaRPr lang="en-GB" sz="800" spc="-15" dirty="0" smtClean="0">
              <a:solidFill>
                <a:srgbClr val="13110C"/>
              </a:solidFill>
              <a:latin typeface="DIN-Light"/>
              <a:cs typeface="DIN-Light"/>
            </a:endParaRPr>
          </a:p>
          <a:p>
            <a:pPr marL="161925" indent="-72390">
              <a:lnSpc>
                <a:spcPct val="100000"/>
              </a:lnSpc>
              <a:spcBef>
                <a:spcPts val="605"/>
              </a:spcBef>
              <a:buChar char="•"/>
              <a:tabLst>
                <a:tab pos="162560" algn="l"/>
              </a:tabLst>
            </a:pPr>
            <a:r>
              <a:rPr lang="en-GB"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Underwater acoustic sensors</a:t>
            </a:r>
            <a:endParaRPr sz="800" dirty="0">
              <a:latin typeface="DIN-Light"/>
              <a:cs typeface="DIN-Light"/>
            </a:endParaRPr>
          </a:p>
          <a:p>
            <a:pPr marL="161925" indent="-72390">
              <a:lnSpc>
                <a:spcPct val="100000"/>
              </a:lnSpc>
              <a:spcBef>
                <a:spcPts val="605"/>
              </a:spcBef>
              <a:buChar char="•"/>
              <a:tabLst>
                <a:tab pos="162560" algn="l"/>
              </a:tabLst>
            </a:pP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High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precision 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flow</a:t>
            </a:r>
            <a:r>
              <a:rPr sz="800" spc="-14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meters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12" name="object 21"/>
          <p:cNvSpPr/>
          <p:nvPr/>
        </p:nvSpPr>
        <p:spPr>
          <a:xfrm>
            <a:off x="349250" y="4660900"/>
            <a:ext cx="5033645" cy="0"/>
          </a:xfrm>
          <a:custGeom>
            <a:avLst/>
            <a:gdLst/>
            <a:ahLst/>
            <a:cxnLst/>
            <a:rect l="l" t="t" r="r" b="b"/>
            <a:pathLst>
              <a:path w="5033645">
                <a:moveTo>
                  <a:pt x="0" y="0"/>
                </a:moveTo>
                <a:lnTo>
                  <a:pt x="5033645" y="0"/>
                </a:lnTo>
              </a:path>
            </a:pathLst>
          </a:custGeom>
          <a:ln w="6350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4"/>
          <p:cNvSpPr txBox="1"/>
          <p:nvPr/>
        </p:nvSpPr>
        <p:spPr>
          <a:xfrm>
            <a:off x="5715495" y="7656022"/>
            <a:ext cx="2101850" cy="1528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300" spc="-30" dirty="0" smtClean="0">
                <a:solidFill>
                  <a:srgbClr val="E52713"/>
                </a:solidFill>
                <a:latin typeface="DIN-Medium"/>
                <a:cs typeface="DIN-Medium"/>
              </a:rPr>
              <a:t>Contact</a:t>
            </a:r>
            <a:endParaRPr sz="1300" dirty="0">
              <a:latin typeface="DIN-Medium"/>
              <a:cs typeface="DIN-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89535">
              <a:lnSpc>
                <a:spcPct val="100000"/>
              </a:lnSpc>
            </a:pPr>
            <a:r>
              <a:rPr sz="800" b="1" spc="-10" dirty="0">
                <a:solidFill>
                  <a:srgbClr val="13110C"/>
                </a:solidFill>
                <a:latin typeface="DIN-Bold"/>
                <a:cs typeface="DIN-Bold"/>
              </a:rPr>
              <a:t>Meggitt</a:t>
            </a:r>
            <a:r>
              <a:rPr sz="800" b="1" spc="-125" dirty="0">
                <a:solidFill>
                  <a:srgbClr val="13110C"/>
                </a:solidFill>
                <a:latin typeface="DIN-Bold"/>
                <a:cs typeface="DIN-Bold"/>
              </a:rPr>
              <a:t> </a:t>
            </a:r>
            <a:r>
              <a:rPr sz="800" b="1" dirty="0">
                <a:solidFill>
                  <a:srgbClr val="13110C"/>
                </a:solidFill>
                <a:latin typeface="DIN-Bold"/>
                <a:cs typeface="DIN-Bold"/>
              </a:rPr>
              <a:t>A/S</a:t>
            </a:r>
            <a:endParaRPr sz="800" dirty="0">
              <a:latin typeface="DIN-Bold"/>
              <a:cs typeface="DIN-Bold"/>
            </a:endParaRPr>
          </a:p>
          <a:p>
            <a:pPr marL="89535" marR="480059">
              <a:lnSpc>
                <a:spcPct val="104200"/>
              </a:lnSpc>
              <a:spcBef>
                <a:spcPts val="565"/>
              </a:spcBef>
            </a:pP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Porthusvej </a:t>
            </a:r>
            <a:r>
              <a:rPr sz="800" dirty="0">
                <a:solidFill>
                  <a:srgbClr val="13110C"/>
                </a:solidFill>
                <a:latin typeface="DIN-Light"/>
                <a:cs typeface="DIN-Light"/>
              </a:rPr>
              <a:t>4,</a:t>
            </a:r>
            <a:r>
              <a:rPr sz="800" spc="-12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DK-3490  </a:t>
            </a:r>
            <a:r>
              <a:rPr lang="en-GB"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/>
            </a:r>
            <a:br>
              <a:rPr lang="en-GB" sz="800" spc="-15" dirty="0" smtClean="0">
                <a:solidFill>
                  <a:srgbClr val="13110C"/>
                </a:solidFill>
                <a:latin typeface="DIN-Light"/>
                <a:cs typeface="DIN-Light"/>
              </a:rPr>
            </a:b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Kvistgaard</a:t>
            </a:r>
            <a:endParaRPr sz="800" dirty="0">
              <a:latin typeface="DIN-Light"/>
              <a:cs typeface="DIN-Light"/>
            </a:endParaRPr>
          </a:p>
          <a:p>
            <a:pPr marL="89535">
              <a:lnSpc>
                <a:spcPct val="100000"/>
              </a:lnSpc>
              <a:spcBef>
                <a:spcPts val="35"/>
              </a:spcBef>
            </a:pP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Denmark</a:t>
            </a:r>
            <a:endParaRPr sz="800" dirty="0">
              <a:latin typeface="DIN-Light"/>
              <a:cs typeface="DIN-Light"/>
            </a:endParaRPr>
          </a:p>
          <a:p>
            <a:pPr marL="89535">
              <a:lnSpc>
                <a:spcPct val="100000"/>
              </a:lnSpc>
              <a:spcBef>
                <a:spcPts val="35"/>
              </a:spcBef>
            </a:pPr>
            <a:r>
              <a:rPr sz="800" spc="-25" dirty="0">
                <a:solidFill>
                  <a:srgbClr val="13110C"/>
                </a:solidFill>
                <a:latin typeface="DIN-Light"/>
                <a:cs typeface="DIN-Light"/>
              </a:rPr>
              <a:t>Tel:</a:t>
            </a:r>
            <a:r>
              <a:rPr sz="800" spc="-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dirty="0">
                <a:solidFill>
                  <a:srgbClr val="13110C"/>
                </a:solidFill>
                <a:latin typeface="DIN-Light"/>
                <a:cs typeface="DIN-Light"/>
              </a:rPr>
              <a:t>+45</a:t>
            </a:r>
            <a:r>
              <a:rPr sz="800" spc="-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20" dirty="0">
                <a:solidFill>
                  <a:srgbClr val="13110C"/>
                </a:solidFill>
                <a:latin typeface="DIN-Light"/>
                <a:cs typeface="DIN-Light"/>
              </a:rPr>
              <a:t>49</a:t>
            </a:r>
            <a:r>
              <a:rPr sz="800" spc="-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25" dirty="0">
                <a:solidFill>
                  <a:srgbClr val="13110C"/>
                </a:solidFill>
                <a:latin typeface="DIN-Light"/>
                <a:cs typeface="DIN-Light"/>
              </a:rPr>
              <a:t>12</a:t>
            </a:r>
            <a:r>
              <a:rPr sz="800" spc="-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71</a:t>
            </a:r>
            <a:r>
              <a:rPr sz="800" spc="-6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800" dirty="0">
                <a:solidFill>
                  <a:srgbClr val="13110C"/>
                </a:solidFill>
                <a:latin typeface="DIN-Light"/>
                <a:cs typeface="DIN-Light"/>
              </a:rPr>
              <a:t>00</a:t>
            </a:r>
            <a:endParaRPr sz="800" dirty="0">
              <a:latin typeface="DIN-Light"/>
              <a:cs typeface="DIN-Light"/>
            </a:endParaRPr>
          </a:p>
          <a:p>
            <a:pPr marL="89535" marR="196850">
              <a:lnSpc>
                <a:spcPct val="163200"/>
              </a:lnSpc>
            </a:pPr>
            <a:r>
              <a:rPr sz="800" spc="-15" dirty="0">
                <a:solidFill>
                  <a:srgbClr val="13110C"/>
                </a:solidFill>
                <a:latin typeface="DIN-Light"/>
                <a:cs typeface="DIN-Light"/>
              </a:rPr>
              <a:t>e-</a:t>
            </a:r>
            <a:r>
              <a:rPr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mail</a:t>
            </a:r>
            <a:r>
              <a:rPr lang="en-GB" sz="800" spc="-15" dirty="0" smtClean="0">
                <a:solidFill>
                  <a:srgbClr val="13110C"/>
                </a:solidFill>
                <a:latin typeface="DIN-Light"/>
                <a:cs typeface="DIN-Light"/>
              </a:rPr>
              <a:t>:</a:t>
            </a:r>
            <a:r>
              <a:rPr sz="800" spc="-10" dirty="0" smtClean="0">
                <a:solidFill>
                  <a:srgbClr val="13110C"/>
                </a:solidFill>
                <a:latin typeface="DIN-Light"/>
                <a:cs typeface="DIN-Light"/>
              </a:rPr>
              <a:t>pz</a:t>
            </a:r>
            <a:r>
              <a:rPr sz="800" spc="-10" dirty="0">
                <a:solidFill>
                  <a:srgbClr val="13110C"/>
                </a:solidFill>
                <a:latin typeface="DIN-Light"/>
                <a:cs typeface="DIN-Light"/>
              </a:rPr>
              <a:t>@ferroperm.net  </a:t>
            </a:r>
            <a:r>
              <a:rPr sz="800" spc="-10" dirty="0" smtClean="0">
                <a:solidFill>
                  <a:srgbClr val="13110C"/>
                </a:solidFill>
                <a:latin typeface="DIN-Light"/>
                <a:cs typeface="DIN-Light"/>
              </a:rPr>
              <a:t>www.meggittferroperm.com</a:t>
            </a:r>
            <a:r>
              <a:rPr lang="en-GB" sz="800" spc="-10" dirty="0" smtClean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endParaRPr sz="800" dirty="0">
              <a:latin typeface="DIN-Light"/>
              <a:cs typeface="DIN-Light"/>
            </a:endParaRPr>
          </a:p>
        </p:txBody>
      </p:sp>
      <p:sp>
        <p:nvSpPr>
          <p:cNvPr id="14" name="object 23"/>
          <p:cNvSpPr/>
          <p:nvPr/>
        </p:nvSpPr>
        <p:spPr>
          <a:xfrm>
            <a:off x="5791201" y="7960821"/>
            <a:ext cx="1339850" cy="45719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005" y="0"/>
                </a:lnTo>
              </a:path>
            </a:pathLst>
          </a:custGeom>
          <a:ln w="82550">
            <a:solidFill>
              <a:srgbClr val="E527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6"/>
          <p:cNvSpPr/>
          <p:nvPr/>
        </p:nvSpPr>
        <p:spPr>
          <a:xfrm>
            <a:off x="5791201" y="2329183"/>
            <a:ext cx="1336675" cy="45719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005" y="0"/>
                </a:lnTo>
              </a:path>
            </a:pathLst>
          </a:custGeom>
          <a:ln w="82550">
            <a:solidFill>
              <a:srgbClr val="E527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17"/>
          <p:cNvSpPr/>
          <p:nvPr/>
        </p:nvSpPr>
        <p:spPr>
          <a:xfrm flipV="1">
            <a:off x="5791201" y="3746949"/>
            <a:ext cx="1336675" cy="45719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005" y="0"/>
                </a:lnTo>
              </a:path>
            </a:pathLst>
          </a:custGeom>
          <a:ln w="82550">
            <a:solidFill>
              <a:srgbClr val="E527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8"/>
          <p:cNvSpPr/>
          <p:nvPr/>
        </p:nvSpPr>
        <p:spPr>
          <a:xfrm flipV="1">
            <a:off x="5791201" y="5331702"/>
            <a:ext cx="1336675" cy="45719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005" y="0"/>
                </a:lnTo>
              </a:path>
            </a:pathLst>
          </a:custGeom>
          <a:ln w="82550">
            <a:solidFill>
              <a:srgbClr val="E527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16" descr="Pz21 at 5000x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449" y="2101850"/>
            <a:ext cx="3053443" cy="2286000"/>
          </a:xfrm>
          <a:prstGeom prst="rect">
            <a:avLst/>
          </a:prstGeom>
        </p:spPr>
      </p:pic>
      <p:sp>
        <p:nvSpPr>
          <p:cNvPr id="18" name="object 20"/>
          <p:cNvSpPr/>
          <p:nvPr/>
        </p:nvSpPr>
        <p:spPr>
          <a:xfrm>
            <a:off x="363175" y="1944003"/>
            <a:ext cx="5033645" cy="0"/>
          </a:xfrm>
          <a:custGeom>
            <a:avLst/>
            <a:gdLst/>
            <a:ahLst/>
            <a:cxnLst/>
            <a:rect l="l" t="t" r="r" b="b"/>
            <a:pathLst>
              <a:path w="5033645">
                <a:moveTo>
                  <a:pt x="0" y="0"/>
                </a:moveTo>
                <a:lnTo>
                  <a:pt x="5033645" y="0"/>
                </a:lnTo>
              </a:path>
            </a:pathLst>
          </a:custGeom>
          <a:ln w="6350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2"/>
          <p:cNvSpPr/>
          <p:nvPr/>
        </p:nvSpPr>
        <p:spPr>
          <a:xfrm>
            <a:off x="363175" y="9324003"/>
            <a:ext cx="5033645" cy="0"/>
          </a:xfrm>
          <a:custGeom>
            <a:avLst/>
            <a:gdLst/>
            <a:ahLst/>
            <a:cxnLst/>
            <a:rect l="l" t="t" r="r" b="b"/>
            <a:pathLst>
              <a:path w="5033645">
                <a:moveTo>
                  <a:pt x="0" y="0"/>
                </a:moveTo>
                <a:lnTo>
                  <a:pt x="5033645" y="0"/>
                </a:lnTo>
              </a:path>
            </a:pathLst>
          </a:custGeom>
          <a:ln w="6350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96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4"/>
          <p:cNvSpPr/>
          <p:nvPr/>
        </p:nvSpPr>
        <p:spPr>
          <a:xfrm>
            <a:off x="363175" y="1944003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6350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45"/>
          <p:cNvSpPr/>
          <p:nvPr/>
        </p:nvSpPr>
        <p:spPr>
          <a:xfrm>
            <a:off x="363175" y="9324003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6350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2"/>
          <p:cNvSpPr txBox="1"/>
          <p:nvPr/>
        </p:nvSpPr>
        <p:spPr>
          <a:xfrm>
            <a:off x="419299" y="2397692"/>
            <a:ext cx="514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E</a:t>
            </a:r>
            <a:r>
              <a:rPr sz="900" spc="-25" dirty="0">
                <a:solidFill>
                  <a:srgbClr val="13110C"/>
                </a:solidFill>
                <a:latin typeface="DIN-Medium"/>
                <a:cs typeface="DIN-Medium"/>
              </a:rPr>
              <a:t>l</a:t>
            </a: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ectri</a:t>
            </a:r>
            <a:r>
              <a:rPr sz="900" spc="-10" dirty="0">
                <a:solidFill>
                  <a:srgbClr val="13110C"/>
                </a:solidFill>
                <a:latin typeface="DIN-Medium"/>
                <a:cs typeface="DIN-Medium"/>
              </a:rPr>
              <a:t>c</a:t>
            </a: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al</a:t>
            </a:r>
            <a:endParaRPr sz="900">
              <a:latin typeface="DIN-Medium"/>
              <a:cs typeface="DIN-Medium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803265" y="2397692"/>
            <a:ext cx="40703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Symbol</a:t>
            </a:r>
            <a:endParaRPr sz="900">
              <a:latin typeface="DIN-Medium"/>
              <a:cs typeface="DIN-Medium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5351229" y="2397692"/>
            <a:ext cx="2730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Pz21</a:t>
            </a:r>
            <a:endParaRPr sz="900">
              <a:latin typeface="DIN-Medium"/>
              <a:cs typeface="DIN-Medium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743225" y="2613719"/>
            <a:ext cx="19710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Relative dielectric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permittivity at 1</a:t>
            </a:r>
            <a:r>
              <a:rPr sz="900" spc="-3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kHz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796915" y="2695575"/>
            <a:ext cx="206375" cy="7587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R="41275" algn="r">
              <a:lnSpc>
                <a:spcPts val="110"/>
              </a:lnSpc>
              <a:spcBef>
                <a:spcPts val="320"/>
              </a:spcBef>
            </a:pPr>
            <a:r>
              <a:rPr sz="1350" baseline="18518" dirty="0" smtClean="0">
                <a:solidFill>
                  <a:srgbClr val="13110C"/>
                </a:solidFill>
                <a:latin typeface="DIN-Regular"/>
                <a:cs typeface="DIN-Regular"/>
              </a:rPr>
              <a:t>K</a:t>
            </a:r>
            <a:r>
              <a:rPr sz="500" spc="5" dirty="0" smtClean="0">
                <a:solidFill>
                  <a:srgbClr val="13110C"/>
                </a:solidFill>
                <a:latin typeface="DIN-Regular"/>
                <a:cs typeface="DIN-Regular"/>
              </a:rPr>
              <a:t>33</a:t>
            </a:r>
          </a:p>
        </p:txBody>
      </p:sp>
      <p:sp>
        <p:nvSpPr>
          <p:cNvPr id="9" name="object 7"/>
          <p:cNvSpPr txBox="1"/>
          <p:nvPr/>
        </p:nvSpPr>
        <p:spPr>
          <a:xfrm>
            <a:off x="5351300" y="2613693"/>
            <a:ext cx="611998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3800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743295" y="2829720"/>
            <a:ext cx="18453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Dielectric dissipation factor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at 1</a:t>
            </a:r>
            <a:r>
              <a:rPr sz="900" spc="-2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kHz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3803334" y="2829720"/>
            <a:ext cx="271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tan</a:t>
            </a:r>
            <a:r>
              <a:rPr sz="900" spc="-9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405" dirty="0">
                <a:solidFill>
                  <a:srgbClr val="13110C"/>
                </a:solidFill>
                <a:latin typeface="Symbol"/>
                <a:cs typeface="Symbol"/>
              </a:rPr>
              <a:t>d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5351300" y="2829719"/>
            <a:ext cx="71295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17 x</a:t>
            </a:r>
            <a:r>
              <a:rPr sz="900" spc="-9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 smtClean="0">
                <a:solidFill>
                  <a:srgbClr val="13110C"/>
                </a:solidFill>
                <a:latin typeface="DIN-Regular"/>
                <a:cs typeface="DIN-Regular"/>
              </a:rPr>
              <a:t>10</a:t>
            </a:r>
            <a:r>
              <a:rPr lang="en-GB" sz="750" baseline="33333" dirty="0" smtClean="0">
                <a:solidFill>
                  <a:srgbClr val="13110C"/>
                </a:solidFill>
                <a:latin typeface="DIN-Regular"/>
                <a:cs typeface="DIN-Regular"/>
              </a:rPr>
              <a:t>-3</a:t>
            </a:r>
            <a:endParaRPr sz="750" baseline="33333" dirty="0">
              <a:latin typeface="DIN-Regular"/>
              <a:cs typeface="DIN-Regular"/>
            </a:endParaRPr>
          </a:p>
        </p:txBody>
      </p:sp>
      <p:sp>
        <p:nvSpPr>
          <p:cNvPr id="13" name="object 11"/>
          <p:cNvSpPr txBox="1"/>
          <p:nvPr/>
        </p:nvSpPr>
        <p:spPr>
          <a:xfrm>
            <a:off x="743299" y="3045692"/>
            <a:ext cx="9639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Curie</a:t>
            </a:r>
            <a:r>
              <a:rPr sz="900" spc="-10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temperature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14" name="object 12"/>
          <p:cNvSpPr txBox="1"/>
          <p:nvPr/>
        </p:nvSpPr>
        <p:spPr>
          <a:xfrm>
            <a:off x="3803338" y="3045692"/>
            <a:ext cx="40696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13110C"/>
                </a:solidFill>
                <a:latin typeface="DIN-Regular"/>
                <a:cs typeface="DIN-Regular"/>
              </a:rPr>
              <a:t>T</a:t>
            </a:r>
            <a:r>
              <a:rPr sz="750" spc="15" baseline="-33333" dirty="0">
                <a:solidFill>
                  <a:srgbClr val="13110C"/>
                </a:solidFill>
                <a:latin typeface="DIN-Regular"/>
                <a:cs typeface="DIN-Regular"/>
              </a:rPr>
              <a:t>C</a:t>
            </a:r>
            <a:r>
              <a:rPr sz="750" spc="-75" baseline="-33333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&gt;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15" name="object 13"/>
          <p:cNvSpPr txBox="1"/>
          <p:nvPr/>
        </p:nvSpPr>
        <p:spPr>
          <a:xfrm>
            <a:off x="5351325" y="3045692"/>
            <a:ext cx="4203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~220</a:t>
            </a:r>
            <a:r>
              <a:rPr sz="900" spc="-10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°C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16" name="object 14"/>
          <p:cNvSpPr txBox="1"/>
          <p:nvPr/>
        </p:nvSpPr>
        <p:spPr>
          <a:xfrm>
            <a:off x="743320" y="3261719"/>
            <a:ext cx="15455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Recommended working</a:t>
            </a:r>
            <a:r>
              <a:rPr sz="900" spc="-1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range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17" name="object 15"/>
          <p:cNvSpPr txBox="1"/>
          <p:nvPr/>
        </p:nvSpPr>
        <p:spPr>
          <a:xfrm>
            <a:off x="3803360" y="3261719"/>
            <a:ext cx="635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&lt;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18" name="object 16"/>
          <p:cNvSpPr txBox="1"/>
          <p:nvPr/>
        </p:nvSpPr>
        <p:spPr>
          <a:xfrm>
            <a:off x="5351325" y="3261719"/>
            <a:ext cx="4203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~130</a:t>
            </a:r>
            <a:r>
              <a:rPr sz="900" spc="-10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°C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19" name="object 17"/>
          <p:cNvSpPr txBox="1"/>
          <p:nvPr/>
        </p:nvSpPr>
        <p:spPr>
          <a:xfrm>
            <a:off x="419280" y="3477746"/>
            <a:ext cx="9798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E</a:t>
            </a:r>
            <a:r>
              <a:rPr sz="900" spc="-25" dirty="0">
                <a:solidFill>
                  <a:srgbClr val="13110C"/>
                </a:solidFill>
                <a:latin typeface="DIN-Medium"/>
                <a:cs typeface="DIN-Medium"/>
              </a:rPr>
              <a:t>l</a:t>
            </a: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ect</a:t>
            </a:r>
            <a:r>
              <a:rPr sz="900" spc="-30" dirty="0">
                <a:solidFill>
                  <a:srgbClr val="13110C"/>
                </a:solidFill>
                <a:latin typeface="DIN-Medium"/>
                <a:cs typeface="DIN-Medium"/>
              </a:rPr>
              <a:t>r</a:t>
            </a: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omechani</a:t>
            </a:r>
            <a:r>
              <a:rPr sz="900" spc="-10" dirty="0">
                <a:solidFill>
                  <a:srgbClr val="13110C"/>
                </a:solidFill>
                <a:latin typeface="DIN-Medium"/>
                <a:cs typeface="DIN-Medium"/>
              </a:rPr>
              <a:t>c</a:t>
            </a:r>
            <a:r>
              <a:rPr sz="900" dirty="0">
                <a:solidFill>
                  <a:srgbClr val="13110C"/>
                </a:solidFill>
                <a:latin typeface="DIN-Medium"/>
                <a:cs typeface="DIN-Medium"/>
              </a:rPr>
              <a:t>al</a:t>
            </a:r>
            <a:endParaRPr sz="900">
              <a:latin typeface="DIN-Medium"/>
              <a:cs typeface="DIN-Medium"/>
            </a:endParaRPr>
          </a:p>
        </p:txBody>
      </p:sp>
      <p:sp>
        <p:nvSpPr>
          <p:cNvPr id="20" name="object 18"/>
          <p:cNvSpPr txBox="1"/>
          <p:nvPr/>
        </p:nvSpPr>
        <p:spPr>
          <a:xfrm>
            <a:off x="743320" y="3693773"/>
            <a:ext cx="8540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Coupling</a:t>
            </a:r>
            <a:r>
              <a:rPr sz="900" spc="-7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10" dirty="0">
                <a:solidFill>
                  <a:srgbClr val="13110C"/>
                </a:solidFill>
                <a:latin typeface="DIN-Regular"/>
                <a:cs typeface="DIN-Regular"/>
              </a:rPr>
              <a:t>factors</a:t>
            </a:r>
            <a:endParaRPr sz="900" dirty="0">
              <a:latin typeface="DIN-Regular"/>
              <a:cs typeface="DIN-Regular"/>
            </a:endParaRPr>
          </a:p>
        </p:txBody>
      </p:sp>
      <p:sp>
        <p:nvSpPr>
          <p:cNvPr id="21" name="object 19"/>
          <p:cNvSpPr txBox="1"/>
          <p:nvPr/>
        </p:nvSpPr>
        <p:spPr>
          <a:xfrm>
            <a:off x="3803360" y="3693773"/>
            <a:ext cx="12318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k</a:t>
            </a:r>
            <a:r>
              <a:rPr sz="750" spc="7" baseline="-33333" dirty="0">
                <a:solidFill>
                  <a:srgbClr val="13110C"/>
                </a:solidFill>
                <a:latin typeface="DIN-Regular"/>
                <a:cs typeface="DIN-Regular"/>
              </a:rPr>
              <a:t>p</a:t>
            </a:r>
            <a:endParaRPr sz="750" baseline="-33333">
              <a:latin typeface="DIN-Regular"/>
              <a:cs typeface="DIN-Regular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5351300" y="3693693"/>
            <a:ext cx="2355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0.60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3803334" y="3909720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k</a:t>
            </a:r>
            <a:r>
              <a:rPr sz="750" spc="0" baseline="-33333" dirty="0">
                <a:solidFill>
                  <a:srgbClr val="13110C"/>
                </a:solidFill>
                <a:latin typeface="DIN-Regular"/>
                <a:cs typeface="DIN-Regular"/>
              </a:rPr>
              <a:t>t</a:t>
            </a:r>
            <a:endParaRPr sz="750" baseline="-33333">
              <a:latin typeface="DIN-Regular"/>
              <a:cs typeface="DIN-Regular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5351300" y="3909692"/>
            <a:ext cx="2355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0.47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3803334" y="4163754"/>
            <a:ext cx="1562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7" baseline="18518" dirty="0">
                <a:solidFill>
                  <a:srgbClr val="13110C"/>
                </a:solidFill>
                <a:latin typeface="DIN-Regular"/>
                <a:cs typeface="DIN-Regular"/>
              </a:rPr>
              <a:t>k</a:t>
            </a:r>
            <a:r>
              <a:rPr sz="500" spc="5" dirty="0">
                <a:solidFill>
                  <a:srgbClr val="13110C"/>
                </a:solidFill>
                <a:latin typeface="DIN-Regular"/>
                <a:cs typeface="DIN-Regular"/>
              </a:rPr>
              <a:t>33</a:t>
            </a:r>
            <a:endParaRPr sz="500">
              <a:latin typeface="DIN-Regular"/>
              <a:cs typeface="DIN-Regular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351300" y="4125693"/>
            <a:ext cx="2355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0.69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743295" y="4341719"/>
            <a:ext cx="1607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Piezoelectric </a:t>
            </a:r>
            <a:r>
              <a:rPr sz="900" spc="-10" dirty="0">
                <a:solidFill>
                  <a:srgbClr val="13110C"/>
                </a:solidFill>
                <a:latin typeface="DIN-Regular"/>
                <a:cs typeface="DIN-Regular"/>
              </a:rPr>
              <a:t>charge</a:t>
            </a:r>
            <a:r>
              <a:rPr sz="900" spc="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coefficient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28" name="object 26"/>
          <p:cNvSpPr txBox="1"/>
          <p:nvPr/>
        </p:nvSpPr>
        <p:spPr>
          <a:xfrm>
            <a:off x="3803334" y="4379755"/>
            <a:ext cx="1574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7" baseline="18518" dirty="0">
                <a:solidFill>
                  <a:srgbClr val="13110C"/>
                </a:solidFill>
                <a:latin typeface="DIN-Regular"/>
                <a:cs typeface="DIN-Regular"/>
              </a:rPr>
              <a:t>d</a:t>
            </a:r>
            <a:r>
              <a:rPr sz="500" spc="5" dirty="0">
                <a:solidFill>
                  <a:srgbClr val="13110C"/>
                </a:solidFill>
                <a:latin typeface="DIN-Regular"/>
                <a:cs typeface="DIN-Regular"/>
              </a:rPr>
              <a:t>33</a:t>
            </a:r>
            <a:endParaRPr sz="500">
              <a:latin typeface="DIN-Regular"/>
              <a:cs typeface="DIN-Regular"/>
            </a:endParaRPr>
          </a:p>
        </p:txBody>
      </p:sp>
      <p:sp>
        <p:nvSpPr>
          <p:cNvPr id="29" name="object 27"/>
          <p:cNvSpPr txBox="1"/>
          <p:nvPr/>
        </p:nvSpPr>
        <p:spPr>
          <a:xfrm>
            <a:off x="5351300" y="4341693"/>
            <a:ext cx="49275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650</a:t>
            </a:r>
            <a:r>
              <a:rPr sz="900" spc="-100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pC/N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30" name="object 28"/>
          <p:cNvSpPr txBox="1"/>
          <p:nvPr/>
        </p:nvSpPr>
        <p:spPr>
          <a:xfrm>
            <a:off x="419254" y="4557720"/>
            <a:ext cx="6064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Medium"/>
                <a:cs typeface="DIN-Medium"/>
              </a:rPr>
              <a:t>Mechanical</a:t>
            </a:r>
            <a:endParaRPr sz="900">
              <a:latin typeface="DIN-Medium"/>
              <a:cs typeface="DIN-Medium"/>
            </a:endParaRPr>
          </a:p>
        </p:txBody>
      </p:sp>
      <p:sp>
        <p:nvSpPr>
          <p:cNvPr id="31" name="object 29"/>
          <p:cNvSpPr txBox="1"/>
          <p:nvPr/>
        </p:nvSpPr>
        <p:spPr>
          <a:xfrm>
            <a:off x="743295" y="4773747"/>
            <a:ext cx="13328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13110C"/>
                </a:solidFill>
                <a:latin typeface="DIN-Regular"/>
                <a:cs typeface="DIN-Regular"/>
              </a:rPr>
              <a:t>Mechanical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Quality</a:t>
            </a:r>
            <a:r>
              <a:rPr sz="900" spc="-4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spc="-10" dirty="0">
                <a:solidFill>
                  <a:srgbClr val="13110C"/>
                </a:solidFill>
                <a:latin typeface="DIN-Regular"/>
                <a:cs typeface="DIN-Regular"/>
              </a:rPr>
              <a:t>Factor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32" name="object 30"/>
          <p:cNvSpPr txBox="1"/>
          <p:nvPr/>
        </p:nvSpPr>
        <p:spPr>
          <a:xfrm>
            <a:off x="3803334" y="4811754"/>
            <a:ext cx="21780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7" baseline="18518" dirty="0">
                <a:solidFill>
                  <a:srgbClr val="13110C"/>
                </a:solidFill>
                <a:latin typeface="DIN-Regular"/>
                <a:cs typeface="DIN-Regular"/>
              </a:rPr>
              <a:t>Q</a:t>
            </a:r>
            <a:r>
              <a:rPr sz="500" spc="5" dirty="0">
                <a:solidFill>
                  <a:srgbClr val="13110C"/>
                </a:solidFill>
                <a:latin typeface="DIN-Regular"/>
                <a:cs typeface="DIN-Regular"/>
              </a:rPr>
              <a:t>m,P</a:t>
            </a:r>
            <a:endParaRPr sz="500" dirty="0">
              <a:latin typeface="DIN-Regular"/>
              <a:cs typeface="DIN-Regular"/>
            </a:endParaRPr>
          </a:p>
        </p:txBody>
      </p:sp>
      <p:sp>
        <p:nvSpPr>
          <p:cNvPr id="33" name="object 31"/>
          <p:cNvSpPr txBox="1"/>
          <p:nvPr/>
        </p:nvSpPr>
        <p:spPr>
          <a:xfrm>
            <a:off x="5351300" y="4773692"/>
            <a:ext cx="144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65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34" name="object 32"/>
          <p:cNvSpPr txBox="1"/>
          <p:nvPr/>
        </p:nvSpPr>
        <p:spPr>
          <a:xfrm>
            <a:off x="743295" y="4989719"/>
            <a:ext cx="4019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Density</a:t>
            </a:r>
            <a:endParaRPr sz="900">
              <a:latin typeface="DIN-Regular"/>
              <a:cs typeface="DIN-Regular"/>
            </a:endParaRPr>
          </a:p>
        </p:txBody>
      </p:sp>
      <p:sp>
        <p:nvSpPr>
          <p:cNvPr id="35" name="object 33"/>
          <p:cNvSpPr txBox="1"/>
          <p:nvPr/>
        </p:nvSpPr>
        <p:spPr>
          <a:xfrm>
            <a:off x="3803334" y="4989148"/>
            <a:ext cx="882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80" dirty="0">
                <a:solidFill>
                  <a:srgbClr val="13110C"/>
                </a:solidFill>
                <a:latin typeface="Symbol"/>
                <a:cs typeface="Symbol"/>
              </a:rPr>
              <a:t>r</a:t>
            </a:r>
            <a:endParaRPr sz="900">
              <a:latin typeface="Symbol"/>
              <a:cs typeface="Symbol"/>
            </a:endParaRPr>
          </a:p>
        </p:txBody>
      </p:sp>
      <p:sp>
        <p:nvSpPr>
          <p:cNvPr id="36" name="object 34"/>
          <p:cNvSpPr txBox="1"/>
          <p:nvPr/>
        </p:nvSpPr>
        <p:spPr>
          <a:xfrm>
            <a:off x="5351300" y="4989719"/>
            <a:ext cx="5581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7.80</a:t>
            </a:r>
            <a:r>
              <a:rPr sz="900" spc="-95" dirty="0">
                <a:solidFill>
                  <a:srgbClr val="13110C"/>
                </a:solidFill>
                <a:latin typeface="DIN-Regular"/>
                <a:cs typeface="DIN-Regular"/>
              </a:rPr>
              <a:t> </a:t>
            </a:r>
            <a:r>
              <a:rPr sz="900" dirty="0">
                <a:solidFill>
                  <a:srgbClr val="13110C"/>
                </a:solidFill>
                <a:latin typeface="DIN-Regular"/>
                <a:cs typeface="DIN-Regular"/>
              </a:rPr>
              <a:t>g/cm</a:t>
            </a:r>
            <a:r>
              <a:rPr sz="750" baseline="33333" dirty="0">
                <a:solidFill>
                  <a:srgbClr val="13110C"/>
                </a:solidFill>
                <a:latin typeface="DIN-Regular"/>
                <a:cs typeface="DIN-Regular"/>
              </a:rPr>
              <a:t>3</a:t>
            </a:r>
            <a:endParaRPr sz="750" baseline="33333">
              <a:latin typeface="DIN-Regular"/>
              <a:cs typeface="DIN-Regular"/>
            </a:endParaRPr>
          </a:p>
        </p:txBody>
      </p:sp>
      <p:sp>
        <p:nvSpPr>
          <p:cNvPr id="37" name="object 43"/>
          <p:cNvSpPr/>
          <p:nvPr/>
        </p:nvSpPr>
        <p:spPr>
          <a:xfrm>
            <a:off x="360000" y="360003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80">
                <a:moveTo>
                  <a:pt x="575995" y="0"/>
                </a:moveTo>
                <a:lnTo>
                  <a:pt x="0" y="0"/>
                </a:lnTo>
                <a:lnTo>
                  <a:pt x="0" y="575995"/>
                </a:lnTo>
                <a:lnTo>
                  <a:pt x="575995" y="0"/>
                </a:lnTo>
                <a:close/>
              </a:path>
            </a:pathLst>
          </a:custGeom>
          <a:solidFill>
            <a:srgbClr val="E527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6"/>
          <p:cNvSpPr txBox="1"/>
          <p:nvPr/>
        </p:nvSpPr>
        <p:spPr>
          <a:xfrm>
            <a:off x="5963298" y="316054"/>
            <a:ext cx="516255" cy="655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60"/>
              </a:spcBef>
            </a:pPr>
            <a:r>
              <a:rPr sz="800" spc="15" dirty="0">
                <a:solidFill>
                  <a:srgbClr val="13110C"/>
                </a:solidFill>
                <a:latin typeface="DIN-Regular"/>
                <a:cs typeface="DIN-Regular"/>
              </a:rPr>
              <a:t>A</a:t>
            </a:r>
            <a:r>
              <a:rPr sz="800" spc="5" dirty="0">
                <a:solidFill>
                  <a:srgbClr val="13110C"/>
                </a:solidFill>
                <a:latin typeface="DIN-Regular"/>
                <a:cs typeface="DIN-Regular"/>
              </a:rPr>
              <a:t>e</a:t>
            </a:r>
            <a:r>
              <a:rPr sz="800" spc="15" dirty="0">
                <a:solidFill>
                  <a:srgbClr val="13110C"/>
                </a:solidFill>
                <a:latin typeface="DIN-Regular"/>
                <a:cs typeface="DIN-Regular"/>
              </a:rPr>
              <a:t>r</a:t>
            </a:r>
            <a:r>
              <a:rPr sz="800" spc="5" dirty="0">
                <a:solidFill>
                  <a:srgbClr val="13110C"/>
                </a:solidFill>
                <a:latin typeface="DIN-Regular"/>
                <a:cs typeface="DIN-Regular"/>
              </a:rPr>
              <a:t>os</a:t>
            </a:r>
            <a:r>
              <a:rPr sz="800" spc="10" dirty="0">
                <a:solidFill>
                  <a:srgbClr val="13110C"/>
                </a:solidFill>
                <a:latin typeface="DIN-Regular"/>
                <a:cs typeface="DIN-Regular"/>
              </a:rPr>
              <a:t>p</a:t>
            </a:r>
            <a:r>
              <a:rPr sz="800" spc="5" dirty="0">
                <a:solidFill>
                  <a:srgbClr val="13110C"/>
                </a:solidFill>
                <a:latin typeface="DIN-Regular"/>
                <a:cs typeface="DIN-Regular"/>
              </a:rPr>
              <a:t>a</a:t>
            </a:r>
            <a:r>
              <a:rPr sz="800" spc="0" dirty="0">
                <a:solidFill>
                  <a:srgbClr val="13110C"/>
                </a:solidFill>
                <a:latin typeface="DIN-Regular"/>
                <a:cs typeface="DIN-Regular"/>
              </a:rPr>
              <a:t>c</a:t>
            </a:r>
            <a:r>
              <a:rPr sz="800" dirty="0">
                <a:solidFill>
                  <a:srgbClr val="13110C"/>
                </a:solidFill>
                <a:latin typeface="DIN-Regular"/>
                <a:cs typeface="DIN-Regular"/>
              </a:rPr>
              <a:t>e  Defence  </a:t>
            </a:r>
            <a:r>
              <a:rPr sz="800" spc="0" dirty="0">
                <a:solidFill>
                  <a:srgbClr val="13110C"/>
                </a:solidFill>
                <a:latin typeface="DIN-Regular"/>
                <a:cs typeface="DIN-Regular"/>
              </a:rPr>
              <a:t>Energy  </a:t>
            </a:r>
            <a:r>
              <a:rPr sz="800" spc="0" dirty="0">
                <a:solidFill>
                  <a:srgbClr val="E52713"/>
                </a:solidFill>
                <a:latin typeface="DIN-Regular"/>
                <a:cs typeface="DIN-Regular"/>
              </a:rPr>
              <a:t>Industrial  Medical</a:t>
            </a:r>
            <a:endParaRPr sz="800">
              <a:latin typeface="DIN-Regular"/>
              <a:cs typeface="DIN-Regular"/>
            </a:endParaRPr>
          </a:p>
        </p:txBody>
      </p:sp>
      <p:sp>
        <p:nvSpPr>
          <p:cNvPr id="39" name="object 47"/>
          <p:cNvSpPr/>
          <p:nvPr/>
        </p:nvSpPr>
        <p:spPr>
          <a:xfrm>
            <a:off x="5742000" y="867854"/>
            <a:ext cx="173355" cy="71120"/>
          </a:xfrm>
          <a:custGeom>
            <a:avLst/>
            <a:gdLst/>
            <a:ahLst/>
            <a:cxnLst/>
            <a:rect l="l" t="t" r="r" b="b"/>
            <a:pathLst>
              <a:path w="173354" h="71119">
                <a:moveTo>
                  <a:pt x="173050" y="0"/>
                </a:moveTo>
                <a:lnTo>
                  <a:pt x="0" y="0"/>
                </a:lnTo>
                <a:lnTo>
                  <a:pt x="0" y="70497"/>
                </a:lnTo>
                <a:lnTo>
                  <a:pt x="173050" y="70497"/>
                </a:lnTo>
                <a:lnTo>
                  <a:pt x="173050" y="0"/>
                </a:lnTo>
                <a:close/>
              </a:path>
            </a:pathLst>
          </a:custGeom>
          <a:solidFill>
            <a:srgbClr val="E527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8"/>
          <p:cNvSpPr/>
          <p:nvPr/>
        </p:nvSpPr>
        <p:spPr>
          <a:xfrm>
            <a:off x="5742000" y="740854"/>
            <a:ext cx="173355" cy="71120"/>
          </a:xfrm>
          <a:custGeom>
            <a:avLst/>
            <a:gdLst/>
            <a:ahLst/>
            <a:cxnLst/>
            <a:rect l="l" t="t" r="r" b="b"/>
            <a:pathLst>
              <a:path w="173354" h="71120">
                <a:moveTo>
                  <a:pt x="173050" y="0"/>
                </a:moveTo>
                <a:lnTo>
                  <a:pt x="0" y="0"/>
                </a:lnTo>
                <a:lnTo>
                  <a:pt x="0" y="70497"/>
                </a:lnTo>
                <a:lnTo>
                  <a:pt x="173050" y="70497"/>
                </a:lnTo>
                <a:lnTo>
                  <a:pt x="173050" y="0"/>
                </a:lnTo>
                <a:close/>
              </a:path>
            </a:pathLst>
          </a:custGeom>
          <a:solidFill>
            <a:srgbClr val="E527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0"/>
          <p:cNvSpPr txBox="1"/>
          <p:nvPr/>
        </p:nvSpPr>
        <p:spPr>
          <a:xfrm>
            <a:off x="419299" y="2070100"/>
            <a:ext cx="4708525" cy="22954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1300" spc="-5" dirty="0" smtClean="0">
                <a:solidFill>
                  <a:srgbClr val="E52713"/>
                </a:solidFill>
                <a:latin typeface="DIN-Medium"/>
                <a:cs typeface="DIN-Medium"/>
              </a:rPr>
              <a:t>Material</a:t>
            </a:r>
            <a:r>
              <a:rPr sz="1300" spc="-65" dirty="0" smtClean="0">
                <a:solidFill>
                  <a:srgbClr val="E52713"/>
                </a:solidFill>
                <a:latin typeface="DIN-Medium"/>
                <a:cs typeface="DIN-Medium"/>
              </a:rPr>
              <a:t> </a:t>
            </a:r>
            <a:r>
              <a:rPr sz="1300" spc="-5" dirty="0">
                <a:solidFill>
                  <a:srgbClr val="E52713"/>
                </a:solidFill>
                <a:latin typeface="DIN-Medium"/>
                <a:cs typeface="DIN-Medium"/>
              </a:rPr>
              <a:t>properties</a:t>
            </a:r>
            <a:endParaRPr sz="1300" dirty="0">
              <a:latin typeface="DIN-Medium"/>
              <a:cs typeface="DIN-Medium"/>
            </a:endParaRPr>
          </a:p>
        </p:txBody>
      </p:sp>
      <p:sp>
        <p:nvSpPr>
          <p:cNvPr id="43" name="object 52"/>
          <p:cNvSpPr txBox="1"/>
          <p:nvPr/>
        </p:nvSpPr>
        <p:spPr>
          <a:xfrm>
            <a:off x="3735325" y="7084128"/>
            <a:ext cx="2513330" cy="220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Planar coupling factor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(blue) and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planar frequency constant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(red) for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Ferroperm Pz21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as a 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function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of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temperature. Very linear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and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stable behaviour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is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observed within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the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recommended  working temperature range between 20°C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and</a:t>
            </a:r>
            <a:r>
              <a:rPr sz="450" spc="100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130°C.</a:t>
            </a:r>
            <a:endParaRPr sz="450" dirty="0">
              <a:latin typeface="DIN-Light"/>
              <a:cs typeface="DIN-Light"/>
            </a:endParaRPr>
          </a:p>
        </p:txBody>
      </p:sp>
      <p:sp>
        <p:nvSpPr>
          <p:cNvPr id="44" name="object 106"/>
          <p:cNvSpPr txBox="1"/>
          <p:nvPr/>
        </p:nvSpPr>
        <p:spPr>
          <a:xfrm>
            <a:off x="554356" y="7085077"/>
            <a:ext cx="2491105" cy="230191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75"/>
              </a:spcBef>
              <a:tabLst>
                <a:tab pos="262890" algn="l"/>
                <a:tab pos="512445" algn="l"/>
                <a:tab pos="763270" algn="l"/>
                <a:tab pos="1002030" algn="l"/>
                <a:tab pos="1250315" algn="l"/>
                <a:tab pos="1498600" algn="l"/>
                <a:tab pos="1745614" algn="l"/>
                <a:tab pos="1993900" algn="l"/>
                <a:tab pos="2245360" algn="l"/>
              </a:tabLst>
            </a:pPr>
            <a:r>
              <a:rPr sz="450" spc="0" dirty="0" smtClean="0">
                <a:solidFill>
                  <a:srgbClr val="13110C"/>
                </a:solidFill>
                <a:latin typeface="DIN-Light"/>
                <a:cs typeface="DIN-Light"/>
              </a:rPr>
              <a:t>Permittivity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(blue) and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dielectric loss factor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(red) for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Ferroperm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Pz21.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The Curie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point is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above  </a:t>
            </a:r>
            <a:r>
              <a:rPr sz="450" spc="5" dirty="0">
                <a:solidFill>
                  <a:srgbClr val="13110C"/>
                </a:solidFill>
                <a:latin typeface="DIN-Light"/>
                <a:cs typeface="DIN-Light"/>
              </a:rPr>
              <a:t>220°C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and the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increase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in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permittivity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in the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recommended working range from 20°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to </a:t>
            </a:r>
            <a:r>
              <a:rPr sz="450" spc="0" dirty="0">
                <a:solidFill>
                  <a:srgbClr val="13110C"/>
                </a:solidFill>
                <a:latin typeface="DIN-Light"/>
                <a:cs typeface="DIN-Light"/>
              </a:rPr>
              <a:t>130°C 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is only 0.26% per</a:t>
            </a:r>
            <a:r>
              <a:rPr sz="450" spc="5" dirty="0">
                <a:solidFill>
                  <a:srgbClr val="13110C"/>
                </a:solidFill>
                <a:latin typeface="DIN-Light"/>
                <a:cs typeface="DIN-Light"/>
              </a:rPr>
              <a:t> </a:t>
            </a:r>
            <a:r>
              <a:rPr sz="450" dirty="0">
                <a:solidFill>
                  <a:srgbClr val="13110C"/>
                </a:solidFill>
                <a:latin typeface="DIN-Light"/>
                <a:cs typeface="DIN-Light"/>
              </a:rPr>
              <a:t>°C.</a:t>
            </a:r>
            <a:endParaRPr sz="450" dirty="0">
              <a:latin typeface="DIN-Light"/>
              <a:cs typeface="DIN-Light"/>
            </a:endParaRPr>
          </a:p>
        </p:txBody>
      </p:sp>
      <p:sp>
        <p:nvSpPr>
          <p:cNvPr id="45" name="object 49"/>
          <p:cNvSpPr txBox="1"/>
          <p:nvPr/>
        </p:nvSpPr>
        <p:spPr>
          <a:xfrm>
            <a:off x="347299" y="10299700"/>
            <a:ext cx="3888151" cy="820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5" dirty="0" smtClean="0">
                <a:solidFill>
                  <a:srgbClr val="13110C"/>
                </a:solidFill>
                <a:latin typeface="DIN-Light"/>
                <a:cs typeface="DIN-Light"/>
              </a:rPr>
              <a:t>MSSDK_PZ21</a:t>
            </a:r>
            <a:r>
              <a:rPr lang="en-GB" sz="450" spc="-5" dirty="0" smtClean="0">
                <a:solidFill>
                  <a:srgbClr val="13110C"/>
                </a:solidFill>
                <a:latin typeface="DIN-Light"/>
                <a:cs typeface="DIN-Light"/>
              </a:rPr>
              <a:t>_201711</a:t>
            </a:r>
            <a:endParaRPr sz="450" dirty="0">
              <a:latin typeface="DIN-Light"/>
              <a:cs typeface="DIN-Light"/>
            </a:endParaRPr>
          </a:p>
        </p:txBody>
      </p:sp>
      <p:pic>
        <p:nvPicPr>
          <p:cNvPr id="46" name="Picture 45" descr="Pz21 Dgraph 1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9" y="5575299"/>
            <a:ext cx="2910017" cy="1479551"/>
          </a:xfrm>
          <a:prstGeom prst="rect">
            <a:avLst/>
          </a:prstGeom>
        </p:spPr>
      </p:pic>
      <p:pic>
        <p:nvPicPr>
          <p:cNvPr id="47" name="Picture 46" descr="Pz21 Dgraph 2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50" y="5562600"/>
            <a:ext cx="2876550" cy="1504442"/>
          </a:xfrm>
          <a:prstGeom prst="rect">
            <a:avLst/>
          </a:prstGeom>
        </p:spPr>
      </p:pic>
      <p:sp>
        <p:nvSpPr>
          <p:cNvPr id="48" name="object 12"/>
          <p:cNvSpPr txBox="1"/>
          <p:nvPr/>
        </p:nvSpPr>
        <p:spPr>
          <a:xfrm>
            <a:off x="419301" y="1179650"/>
            <a:ext cx="5543997" cy="6091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spc="-10" dirty="0">
                <a:solidFill>
                  <a:srgbClr val="E52713"/>
                </a:solidFill>
                <a:latin typeface="DIN-Medium"/>
                <a:cs typeface="DIN-Medium"/>
              </a:rPr>
              <a:t>Ferroperm</a:t>
            </a:r>
            <a:r>
              <a:rPr sz="1200" spc="-15" baseline="31250" dirty="0">
                <a:solidFill>
                  <a:srgbClr val="E52713"/>
                </a:solidFill>
                <a:latin typeface="DIN-Medium"/>
                <a:cs typeface="DIN-Medium"/>
              </a:rPr>
              <a:t>™ </a:t>
            </a:r>
            <a:r>
              <a:rPr sz="1400" spc="-5" dirty="0">
                <a:solidFill>
                  <a:srgbClr val="E52713"/>
                </a:solidFill>
                <a:latin typeface="DIN-Medium"/>
                <a:cs typeface="DIN-Medium"/>
              </a:rPr>
              <a:t>Piezoelectric</a:t>
            </a:r>
            <a:r>
              <a:rPr sz="1400" spc="15" dirty="0">
                <a:solidFill>
                  <a:srgbClr val="E52713"/>
                </a:solidFill>
                <a:latin typeface="DIN-Medium"/>
                <a:cs typeface="DIN-Medium"/>
              </a:rPr>
              <a:t> </a:t>
            </a:r>
            <a:r>
              <a:rPr lang="en-GB" sz="1400" dirty="0" smtClean="0">
                <a:solidFill>
                  <a:srgbClr val="E52713"/>
                </a:solidFill>
                <a:latin typeface="DIN-Medium"/>
                <a:cs typeface="DIN-Medium"/>
              </a:rPr>
              <a:t>         </a:t>
            </a:r>
            <a:endParaRPr sz="1400" dirty="0">
              <a:latin typeface="DIN-Medium"/>
              <a:cs typeface="DIN-Medium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2200" b="1" spc="-10" dirty="0">
                <a:solidFill>
                  <a:srgbClr val="525B52"/>
                </a:solidFill>
                <a:latin typeface="DIN-Bold"/>
                <a:cs typeface="DIN-Bold"/>
              </a:rPr>
              <a:t>Pz21 </a:t>
            </a:r>
            <a:r>
              <a:rPr sz="2200" b="1" spc="-5" dirty="0">
                <a:solidFill>
                  <a:srgbClr val="525B52"/>
                </a:solidFill>
                <a:latin typeface="DIN-Bold"/>
                <a:cs typeface="DIN-Bold"/>
              </a:rPr>
              <a:t>Very </a:t>
            </a:r>
            <a:r>
              <a:rPr sz="2200" b="1" spc="0" dirty="0">
                <a:solidFill>
                  <a:srgbClr val="525B52"/>
                </a:solidFill>
                <a:latin typeface="DIN-Bold"/>
                <a:cs typeface="DIN-Bold"/>
              </a:rPr>
              <a:t>soft </a:t>
            </a:r>
            <a:r>
              <a:rPr sz="2200" b="1" spc="-10" dirty="0">
                <a:solidFill>
                  <a:srgbClr val="525B52"/>
                </a:solidFill>
                <a:latin typeface="DIN-Bold"/>
                <a:cs typeface="DIN-Bold"/>
              </a:rPr>
              <a:t>relaxor </a:t>
            </a:r>
            <a:r>
              <a:rPr sz="2200" b="1" spc="10" dirty="0">
                <a:solidFill>
                  <a:srgbClr val="525B52"/>
                </a:solidFill>
                <a:latin typeface="DIN-Bold"/>
                <a:cs typeface="DIN-Bold"/>
              </a:rPr>
              <a:t>type</a:t>
            </a:r>
            <a:r>
              <a:rPr sz="2200" b="1" spc="-30" dirty="0">
                <a:solidFill>
                  <a:srgbClr val="525B52"/>
                </a:solidFill>
                <a:latin typeface="DIN-Bold"/>
                <a:cs typeface="DIN-Bold"/>
              </a:rPr>
              <a:t> </a:t>
            </a:r>
            <a:r>
              <a:rPr sz="2200" b="1" dirty="0">
                <a:solidFill>
                  <a:srgbClr val="525B52"/>
                </a:solidFill>
                <a:latin typeface="DIN-Bold"/>
                <a:cs typeface="DIN-Bold"/>
              </a:rPr>
              <a:t>PNN-PZT</a:t>
            </a:r>
            <a:endParaRPr sz="2200" dirty="0">
              <a:latin typeface="DIN-Bold"/>
              <a:cs typeface="DIN-Bold"/>
            </a:endParaRPr>
          </a:p>
        </p:txBody>
      </p:sp>
      <p:sp>
        <p:nvSpPr>
          <p:cNvPr id="51" name="object 44"/>
          <p:cNvSpPr/>
          <p:nvPr/>
        </p:nvSpPr>
        <p:spPr>
          <a:xfrm>
            <a:off x="363175" y="280963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44"/>
          <p:cNvSpPr/>
          <p:nvPr/>
        </p:nvSpPr>
        <p:spPr>
          <a:xfrm>
            <a:off x="363175" y="302699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44"/>
          <p:cNvSpPr/>
          <p:nvPr/>
        </p:nvSpPr>
        <p:spPr>
          <a:xfrm>
            <a:off x="363175" y="324436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44"/>
          <p:cNvSpPr/>
          <p:nvPr/>
        </p:nvSpPr>
        <p:spPr>
          <a:xfrm>
            <a:off x="363175" y="346172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44"/>
          <p:cNvSpPr/>
          <p:nvPr/>
        </p:nvSpPr>
        <p:spPr>
          <a:xfrm>
            <a:off x="363175" y="367909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4"/>
          <p:cNvSpPr/>
          <p:nvPr/>
        </p:nvSpPr>
        <p:spPr>
          <a:xfrm>
            <a:off x="363175" y="389645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4"/>
          <p:cNvSpPr/>
          <p:nvPr/>
        </p:nvSpPr>
        <p:spPr>
          <a:xfrm>
            <a:off x="363175" y="411382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4"/>
          <p:cNvSpPr/>
          <p:nvPr/>
        </p:nvSpPr>
        <p:spPr>
          <a:xfrm>
            <a:off x="363175" y="433118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4"/>
          <p:cNvSpPr/>
          <p:nvPr/>
        </p:nvSpPr>
        <p:spPr>
          <a:xfrm>
            <a:off x="363175" y="454855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363175" y="476591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4"/>
          <p:cNvSpPr/>
          <p:nvPr/>
        </p:nvSpPr>
        <p:spPr>
          <a:xfrm>
            <a:off x="363175" y="498328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4"/>
          <p:cNvSpPr/>
          <p:nvPr/>
        </p:nvSpPr>
        <p:spPr>
          <a:xfrm>
            <a:off x="363175" y="520065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44"/>
          <p:cNvSpPr/>
          <p:nvPr/>
        </p:nvSpPr>
        <p:spPr>
          <a:xfrm>
            <a:off x="363175" y="2592265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44"/>
          <p:cNvSpPr/>
          <p:nvPr/>
        </p:nvSpPr>
        <p:spPr>
          <a:xfrm>
            <a:off x="363175" y="2374900"/>
            <a:ext cx="6116955" cy="0"/>
          </a:xfrm>
          <a:custGeom>
            <a:avLst/>
            <a:gdLst/>
            <a:ahLst/>
            <a:cxnLst/>
            <a:rect l="l" t="t" r="r" b="b"/>
            <a:pathLst>
              <a:path w="6116955">
                <a:moveTo>
                  <a:pt x="0" y="0"/>
                </a:moveTo>
                <a:lnTo>
                  <a:pt x="6116828" y="0"/>
                </a:lnTo>
              </a:path>
            </a:pathLst>
          </a:custGeom>
          <a:ln w="3175" cmpd="sng">
            <a:solidFill>
              <a:srgbClr val="1311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"/>
          <p:cNvSpPr txBox="1"/>
          <p:nvPr/>
        </p:nvSpPr>
        <p:spPr>
          <a:xfrm>
            <a:off x="3774690" y="2619375"/>
            <a:ext cx="206375" cy="8485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R="5080" algn="r">
              <a:lnSpc>
                <a:spcPts val="290"/>
              </a:lnSpc>
            </a:pPr>
            <a:r>
              <a:rPr lang="en-GB" sz="500" spc="5" dirty="0">
                <a:solidFill>
                  <a:srgbClr val="13110C"/>
                </a:solidFill>
                <a:latin typeface="DIN-Regular"/>
                <a:cs typeface="DIN-Regular"/>
              </a:rPr>
              <a:t>T</a:t>
            </a:r>
            <a:endParaRPr sz="500" dirty="0">
              <a:latin typeface="DIN-Regular"/>
              <a:cs typeface="DIN-Regular"/>
            </a:endParaRPr>
          </a:p>
        </p:txBody>
      </p:sp>
      <p:sp>
        <p:nvSpPr>
          <p:cNvPr id="68" name="object 172"/>
          <p:cNvSpPr txBox="1"/>
          <p:nvPr/>
        </p:nvSpPr>
        <p:spPr>
          <a:xfrm>
            <a:off x="417563" y="5214474"/>
            <a:ext cx="60619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Note: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Due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to continuous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process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improvement, specifications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are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subject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to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change without</a:t>
            </a:r>
            <a:r>
              <a:rPr sz="800" spc="85" dirty="0">
                <a:solidFill>
                  <a:srgbClr val="020303"/>
                </a:solidFill>
                <a:latin typeface="DIN-Light"/>
                <a:cs typeface="DIN-Light"/>
              </a:rPr>
              <a:t>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notice.</a:t>
            </a:r>
            <a:endParaRPr sz="800" dirty="0">
              <a:latin typeface="DIN-Light"/>
              <a:cs typeface="DIN-Light"/>
            </a:endParaRPr>
          </a:p>
          <a:p>
            <a:pPr marL="12700">
              <a:lnSpc>
                <a:spcPct val="100000"/>
              </a:lnSpc>
            </a:pP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Please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be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aware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that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extreme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dimensions and geometries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can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lead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to exaggeration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in </a:t>
            </a:r>
            <a:r>
              <a:rPr sz="800" spc="-10" dirty="0">
                <a:solidFill>
                  <a:srgbClr val="020303"/>
                </a:solidFill>
                <a:latin typeface="DIN-Light"/>
                <a:cs typeface="DIN-Light"/>
              </a:rPr>
              <a:t>tolerances </a:t>
            </a:r>
            <a:r>
              <a:rPr sz="800" dirty="0">
                <a:solidFill>
                  <a:srgbClr val="020303"/>
                </a:solidFill>
                <a:latin typeface="DIN-Light"/>
                <a:cs typeface="DIN-Light"/>
              </a:rPr>
              <a:t>in all</a:t>
            </a:r>
            <a:r>
              <a:rPr sz="800" spc="135" dirty="0">
                <a:solidFill>
                  <a:srgbClr val="020303"/>
                </a:solidFill>
                <a:latin typeface="DIN-Light"/>
                <a:cs typeface="DIN-Light"/>
              </a:rPr>
              <a:t> </a:t>
            </a:r>
            <a:r>
              <a:rPr sz="800" spc="-5" dirty="0">
                <a:solidFill>
                  <a:srgbClr val="020303"/>
                </a:solidFill>
                <a:latin typeface="DIN-Light"/>
                <a:cs typeface="DIN-Light"/>
              </a:rPr>
              <a:t>materials.</a:t>
            </a:r>
            <a:endParaRPr sz="800" dirty="0">
              <a:latin typeface="DIN-Light"/>
              <a:cs typeface="DIN-Light"/>
            </a:endParaRPr>
          </a:p>
        </p:txBody>
      </p:sp>
    </p:spTree>
    <p:extLst>
      <p:ext uri="{BB962C8B-B14F-4D97-AF65-F5344CB8AC3E}">
        <p14:creationId xmlns:p14="http://schemas.microsoft.com/office/powerpoint/2010/main" val="1288616839"/>
      </p:ext>
    </p:extLst>
  </p:cSld>
  <p:clrMapOvr>
    <a:masterClrMapping/>
  </p:clrMapOvr>
</p:sld>
</file>

<file path=ppt/theme/theme1.xml><?xml version="1.0" encoding="utf-8"?>
<a:theme xmlns:a="http://schemas.openxmlformats.org/drawingml/2006/main" name="Data sheet P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3110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417</Words>
  <Application>Microsoft Office PowerPoint</Application>
  <PresentationFormat>Custom</PresentationFormat>
  <Paragraphs>77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Data sheet P1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Bull</dc:creator>
  <cp:lastModifiedBy>Karen Bull</cp:lastModifiedBy>
  <cp:revision>14</cp:revision>
  <dcterms:created xsi:type="dcterms:W3CDTF">2017-07-21T14:20:47Z</dcterms:created>
  <dcterms:modified xsi:type="dcterms:W3CDTF">2017-11-07T09:47:35Z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2017-07-21T00:00:00Z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2017-07-21T00:00:00Z</vt:filetime>
  </property>
</Properties>
</file>